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7" r:id="rId2"/>
    <p:sldId id="279" r:id="rId3"/>
    <p:sldId id="259" r:id="rId4"/>
    <p:sldId id="260" r:id="rId5"/>
    <p:sldId id="261" r:id="rId6"/>
    <p:sldId id="262" r:id="rId7"/>
    <p:sldId id="264" r:id="rId8"/>
    <p:sldId id="265" r:id="rId9"/>
    <p:sldId id="268" r:id="rId10"/>
    <p:sldId id="270" r:id="rId11"/>
    <p:sldId id="273" r:id="rId12"/>
    <p:sldId id="274" r:id="rId13"/>
    <p:sldId id="275" r:id="rId14"/>
    <p:sldId id="276" r:id="rId15"/>
    <p:sldId id="277" r:id="rId16"/>
    <p:sldId id="27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AD49760-E0DE-4183-A24C-3838FC38ADBA}" type="datetimeFigureOut">
              <a:rPr lang="en-US" smtClean="0"/>
              <a:t>11/23/2019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4F9830F-E1D6-4B6B-80B3-2F92FF8769FE}" type="slidenum">
              <a:rPr lang="en-US" smtClean="0"/>
              <a:t>‹#›</a:t>
            </a:fld>
            <a:endParaRPr lang="en-US"/>
          </a:p>
        </p:txBody>
      </p:sp>
    </p:spTree>
    <p:extLst>
      <p:ext uri="{BB962C8B-B14F-4D97-AF65-F5344CB8AC3E}">
        <p14:creationId xmlns:p14="http://schemas.microsoft.com/office/powerpoint/2010/main" val="1690509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16169A-13C8-4472-A100-CA3185099471}" type="datetimeFigureOut">
              <a:rPr lang="en-US" smtClean="0"/>
              <a:t>11/23/2019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D2AE3F-5444-4BBE-BB87-133F69807BDE}" type="slidenum">
              <a:rPr lang="en-US" smtClean="0"/>
              <a:t>‹#›</a:t>
            </a:fld>
            <a:endParaRPr lang="en-US"/>
          </a:p>
        </p:txBody>
      </p:sp>
    </p:spTree>
    <p:extLst>
      <p:ext uri="{BB962C8B-B14F-4D97-AF65-F5344CB8AC3E}">
        <p14:creationId xmlns:p14="http://schemas.microsoft.com/office/powerpoint/2010/main" val="317328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97781-BA32-4886-AC94-B2544AFD462B}" type="slidenum">
              <a:rPr lang="en-US" smtClean="0"/>
              <a:t>1</a:t>
            </a:fld>
            <a:endParaRPr lang="en-US"/>
          </a:p>
        </p:txBody>
      </p:sp>
    </p:spTree>
    <p:extLst>
      <p:ext uri="{BB962C8B-B14F-4D97-AF65-F5344CB8AC3E}">
        <p14:creationId xmlns:p14="http://schemas.microsoft.com/office/powerpoint/2010/main" val="89115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97781-BA32-4886-AC94-B2544AFD462B}" type="slidenum">
              <a:rPr lang="en-US" smtClean="0"/>
              <a:t>3</a:t>
            </a:fld>
            <a:endParaRPr lang="en-US"/>
          </a:p>
        </p:txBody>
      </p:sp>
    </p:spTree>
    <p:extLst>
      <p:ext uri="{BB962C8B-B14F-4D97-AF65-F5344CB8AC3E}">
        <p14:creationId xmlns:p14="http://schemas.microsoft.com/office/powerpoint/2010/main" val="175961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97781-BA32-4886-AC94-B2544AFD462B}" type="slidenum">
              <a:rPr lang="en-US" smtClean="0"/>
              <a:t>4</a:t>
            </a:fld>
            <a:endParaRPr lang="en-US"/>
          </a:p>
        </p:txBody>
      </p:sp>
    </p:spTree>
    <p:extLst>
      <p:ext uri="{BB962C8B-B14F-4D97-AF65-F5344CB8AC3E}">
        <p14:creationId xmlns:p14="http://schemas.microsoft.com/office/powerpoint/2010/main" val="337284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97781-BA32-4886-AC94-B2544AFD462B}" type="slidenum">
              <a:rPr lang="en-US" smtClean="0"/>
              <a:t>5</a:t>
            </a:fld>
            <a:endParaRPr lang="en-US"/>
          </a:p>
        </p:txBody>
      </p:sp>
    </p:spTree>
    <p:extLst>
      <p:ext uri="{BB962C8B-B14F-4D97-AF65-F5344CB8AC3E}">
        <p14:creationId xmlns:p14="http://schemas.microsoft.com/office/powerpoint/2010/main" val="401067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97781-BA32-4886-AC94-B2544AFD462B}" type="slidenum">
              <a:rPr lang="en-US" smtClean="0"/>
              <a:t>6</a:t>
            </a:fld>
            <a:endParaRPr lang="en-US"/>
          </a:p>
        </p:txBody>
      </p:sp>
    </p:spTree>
    <p:extLst>
      <p:ext uri="{BB962C8B-B14F-4D97-AF65-F5344CB8AC3E}">
        <p14:creationId xmlns:p14="http://schemas.microsoft.com/office/powerpoint/2010/main" val="251705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97781-BA32-4886-AC94-B2544AFD462B}" type="slidenum">
              <a:rPr lang="en-US" smtClean="0"/>
              <a:t>7</a:t>
            </a:fld>
            <a:endParaRPr lang="en-US"/>
          </a:p>
        </p:txBody>
      </p:sp>
    </p:spTree>
    <p:extLst>
      <p:ext uri="{BB962C8B-B14F-4D97-AF65-F5344CB8AC3E}">
        <p14:creationId xmlns:p14="http://schemas.microsoft.com/office/powerpoint/2010/main" val="388920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97781-BA32-4886-AC94-B2544AFD462B}" type="slidenum">
              <a:rPr lang="en-US" smtClean="0"/>
              <a:t>8</a:t>
            </a:fld>
            <a:endParaRPr lang="en-US"/>
          </a:p>
        </p:txBody>
      </p:sp>
    </p:spTree>
    <p:extLst>
      <p:ext uri="{BB962C8B-B14F-4D97-AF65-F5344CB8AC3E}">
        <p14:creationId xmlns:p14="http://schemas.microsoft.com/office/powerpoint/2010/main" val="395774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97781-BA32-4886-AC94-B2544AFD462B}" type="slidenum">
              <a:rPr lang="en-US" smtClean="0"/>
              <a:t>9</a:t>
            </a:fld>
            <a:endParaRPr lang="en-US"/>
          </a:p>
        </p:txBody>
      </p:sp>
    </p:spTree>
    <p:extLst>
      <p:ext uri="{BB962C8B-B14F-4D97-AF65-F5344CB8AC3E}">
        <p14:creationId xmlns:p14="http://schemas.microsoft.com/office/powerpoint/2010/main" val="339246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4EA963-B49A-4B81-870D-2EF193E349D9}" type="slidenum">
              <a:rPr lang="en-US" smtClean="0"/>
              <a:t>10</a:t>
            </a:fld>
            <a:endParaRPr lang="en-US"/>
          </a:p>
        </p:txBody>
      </p:sp>
    </p:spTree>
    <p:extLst>
      <p:ext uri="{BB962C8B-B14F-4D97-AF65-F5344CB8AC3E}">
        <p14:creationId xmlns:p14="http://schemas.microsoft.com/office/powerpoint/2010/main" val="266573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35EB8B-74A0-4481-A26D-061141C56D67}"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2949385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5EB8B-74A0-4481-A26D-061141C56D67}"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114948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5EB8B-74A0-4481-A26D-061141C56D67}"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9F6C-EF19-47DC-BCC8-8A2FA1EA3B8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5168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5EB8B-74A0-4481-A26D-061141C56D67}"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1649383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5EB8B-74A0-4481-A26D-061141C56D67}"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9F6C-EF19-47DC-BCC8-8A2FA1EA3B8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7952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5EB8B-74A0-4481-A26D-061141C56D67}"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135283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35EB8B-74A0-4481-A26D-061141C56D67}"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693903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35EB8B-74A0-4481-A26D-061141C56D67}"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281197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35EB8B-74A0-4481-A26D-061141C56D67}"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117973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35EB8B-74A0-4481-A26D-061141C56D67}" type="datetimeFigureOut">
              <a:rPr lang="en-US" smtClean="0"/>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136151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35EB8B-74A0-4481-A26D-061141C56D67}"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255780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35EB8B-74A0-4481-A26D-061141C56D67}" type="datetimeFigureOut">
              <a:rPr lang="en-US" smtClean="0"/>
              <a:t>11/23/2019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340982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35EB8B-74A0-4481-A26D-061141C56D67}" type="datetimeFigureOut">
              <a:rPr lang="en-US" smtClean="0"/>
              <a:t>11/23/2019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90198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5EB8B-74A0-4481-A26D-061141C56D67}" type="datetimeFigureOut">
              <a:rPr lang="en-US" smtClean="0"/>
              <a:t>11/23/2019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164779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5EB8B-74A0-4481-A26D-061141C56D67}"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396256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35EB8B-74A0-4481-A26D-061141C56D67}" type="datetimeFigureOut">
              <a:rPr lang="en-US" smtClean="0"/>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5C9F6C-EF19-47DC-BCC8-8A2FA1EA3B89}" type="slidenum">
              <a:rPr lang="en-US" smtClean="0"/>
              <a:t>‹#›</a:t>
            </a:fld>
            <a:endParaRPr lang="en-US"/>
          </a:p>
        </p:txBody>
      </p:sp>
    </p:spTree>
    <p:extLst>
      <p:ext uri="{BB962C8B-B14F-4D97-AF65-F5344CB8AC3E}">
        <p14:creationId xmlns:p14="http://schemas.microsoft.com/office/powerpoint/2010/main" val="152241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35EB8B-74A0-4481-A26D-061141C56D67}" type="datetimeFigureOut">
              <a:rPr lang="en-US" smtClean="0"/>
              <a:t>11/23/2019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5C9F6C-EF19-47DC-BCC8-8A2FA1EA3B89}" type="slidenum">
              <a:rPr lang="en-US" smtClean="0"/>
              <a:t>‹#›</a:t>
            </a:fld>
            <a:endParaRPr lang="en-US"/>
          </a:p>
        </p:txBody>
      </p:sp>
    </p:spTree>
    <p:extLst>
      <p:ext uri="{BB962C8B-B14F-4D97-AF65-F5344CB8AC3E}">
        <p14:creationId xmlns:p14="http://schemas.microsoft.com/office/powerpoint/2010/main" val="3769367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753035" y="403412"/>
            <a:ext cx="8767483" cy="1196788"/>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Төмөрбулаг сумын Иргэдийн Төлөөлөгчдийн Хурлаас хэрэгжүүлсэн “Хяналттай төсөв- хариуцлагатай засаглал- хөгжлийн гарц” төслийн хүрээнд зохион байгуулсан “ОНХС-ийн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89212" y="2366681"/>
            <a:ext cx="9251576" cy="3482789"/>
          </a:xfrm>
        </p:spPr>
        <p:txBody>
          <a:bodyPr>
            <a:normAutofit lnSpcReduction="10000"/>
          </a:bodyPr>
          <a:lstStyle/>
          <a:p>
            <a:pPr algn="ctr"/>
            <a:r>
              <a:rPr lang="mn-MN" sz="2000" dirty="0" smtClean="0">
                <a:solidFill>
                  <a:srgbClr val="7030A0"/>
                </a:solidFill>
                <a:latin typeface="Arial" panose="020B0604020202020204" pitchFamily="34" charset="0"/>
                <a:cs typeface="Arial" panose="020B0604020202020204" pitchFamily="34" charset="0"/>
              </a:rPr>
              <a:t>Сэдэв. 3. Орон нутгийн хөгжлийн сангийн мэдээллийн ил тод байдлыг хангахад иргэдийн оролцоог дээшлүүлэх нь</a:t>
            </a:r>
          </a:p>
          <a:p>
            <a:pPr algn="ctr"/>
            <a:r>
              <a:rPr lang="mn-MN" sz="2000" dirty="0" smtClean="0">
                <a:solidFill>
                  <a:srgbClr val="7030A0"/>
                </a:solidFill>
                <a:latin typeface="Arial" panose="020B0604020202020204" pitchFamily="34" charset="0"/>
                <a:cs typeface="Arial" panose="020B0604020202020204" pitchFamily="34" charset="0"/>
              </a:rPr>
              <a:t>/”Мэдээллийн хөтөч баг” ажиллуулах нь/</a:t>
            </a:r>
          </a:p>
          <a:p>
            <a:pPr algn="ctr"/>
            <a:endParaRPr lang="mn-MN" sz="2000" dirty="0" smtClean="0">
              <a:solidFill>
                <a:srgbClr val="7030A0"/>
              </a:solidFill>
              <a:latin typeface="Arial" panose="020B0604020202020204" pitchFamily="34" charset="0"/>
              <a:cs typeface="Arial" panose="020B0604020202020204" pitchFamily="34" charset="0"/>
            </a:endParaRPr>
          </a:p>
          <a:p>
            <a:pPr algn="ctr"/>
            <a:endParaRPr lang="mn-MN" sz="2000" dirty="0" smtClean="0">
              <a:solidFill>
                <a:srgbClr val="7030A0"/>
              </a:solidFill>
              <a:latin typeface="Arial" panose="020B0604020202020204" pitchFamily="34" charset="0"/>
              <a:cs typeface="Arial" panose="020B0604020202020204" pitchFamily="34" charset="0"/>
            </a:endParaRPr>
          </a:p>
          <a:p>
            <a:pPr algn="ctr"/>
            <a:endParaRPr lang="mn-MN" sz="2000" dirty="0">
              <a:solidFill>
                <a:srgbClr val="7030A0"/>
              </a:solidFill>
              <a:latin typeface="Arial" panose="020B0604020202020204" pitchFamily="34" charset="0"/>
              <a:cs typeface="Arial" panose="020B0604020202020204" pitchFamily="34" charset="0"/>
            </a:endParaRPr>
          </a:p>
          <a:p>
            <a:pPr algn="ctr"/>
            <a:endParaRPr lang="mn-MN" sz="2000" dirty="0">
              <a:solidFill>
                <a:srgbClr val="7030A0"/>
              </a:solidFill>
              <a:latin typeface="Arial" panose="020B0604020202020204" pitchFamily="34" charset="0"/>
              <a:cs typeface="Arial" panose="020B0604020202020204" pitchFamily="34" charset="0"/>
            </a:endParaRPr>
          </a:p>
          <a:p>
            <a:pPr algn="ctr"/>
            <a:endParaRPr lang="mn-MN" sz="2000" dirty="0" smtClean="0">
              <a:solidFill>
                <a:srgbClr val="7030A0"/>
              </a:solidFill>
              <a:latin typeface="Arial" panose="020B0604020202020204" pitchFamily="34" charset="0"/>
              <a:cs typeface="Arial" panose="020B0604020202020204" pitchFamily="34" charset="0"/>
            </a:endParaRPr>
          </a:p>
          <a:p>
            <a:pPr algn="ctr"/>
            <a:r>
              <a:rPr lang="mn-MN" sz="2000" dirty="0" smtClean="0">
                <a:solidFill>
                  <a:srgbClr val="7030A0"/>
                </a:solidFill>
                <a:latin typeface="Arial" panose="020B0604020202020204" pitchFamily="34" charset="0"/>
                <a:cs typeface="Arial" panose="020B0604020202020204" pitchFamily="34" charset="0"/>
              </a:rPr>
              <a:t>2019.11.16-17</a:t>
            </a:r>
            <a:endParaRPr lang="en-US" sz="2000" dirty="0">
              <a:solidFill>
                <a:srgbClr val="7030A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C2D1B260-E10E-47B8-A77C-B93D773E4570}" type="slidenum">
              <a:rPr lang="en-US" smtClean="0"/>
              <a:t>1</a:t>
            </a:fld>
            <a:endParaRPr lang="en-US"/>
          </a:p>
        </p:txBody>
      </p:sp>
    </p:spTree>
    <p:extLst>
      <p:ext uri="{BB962C8B-B14F-4D97-AF65-F5344CB8AC3E}">
        <p14:creationId xmlns:p14="http://schemas.microsoft.com/office/powerpoint/2010/main" val="1034653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721659"/>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828799"/>
            <a:ext cx="8596668" cy="4706471"/>
          </a:xfrm>
        </p:spPr>
        <p:txBody>
          <a:bodyPr>
            <a:normAutofit lnSpcReduction="10000"/>
          </a:bodyPr>
          <a:lstStyle/>
          <a:p>
            <a:pPr marL="0" indent="457200" algn="just">
              <a:buNone/>
            </a:pPr>
            <a:r>
              <a:rPr lang="mn-MN" dirty="0">
                <a:solidFill>
                  <a:srgbClr val="7030A0"/>
                </a:solidFill>
                <a:latin typeface="Arial" panose="020B0604020202020204" pitchFamily="34" charset="0"/>
                <a:cs typeface="Arial" panose="020B0604020202020204" pitchFamily="34" charset="0"/>
              </a:rPr>
              <a:t>2.4. Багийн ОНХС-ийн “Мэдээллийн хөтөч баг”-ийн удирдлага зохион </a:t>
            </a:r>
            <a:r>
              <a:rPr lang="mn-MN" dirty="0" smtClean="0">
                <a:solidFill>
                  <a:srgbClr val="7030A0"/>
                </a:solidFill>
                <a:latin typeface="Arial" panose="020B0604020202020204" pitchFamily="34" charset="0"/>
                <a:cs typeface="Arial" panose="020B0604020202020204" pitchFamily="34" charset="0"/>
              </a:rPr>
              <a:t>байгуулалтаас</a:t>
            </a:r>
            <a:r>
              <a:rPr lang="mn-MN" dirty="0" smtClean="0">
                <a:solidFill>
                  <a:srgbClr val="7030A0"/>
                </a:solidFill>
                <a:latin typeface="Arial" panose="020B0604020202020204" pitchFamily="34" charset="0"/>
                <a:cs typeface="Arial" panose="020B0604020202020204" pitchFamily="34" charset="0"/>
              </a:rPr>
              <a:t>: </a:t>
            </a:r>
            <a:endParaRPr lang="en-US" dirty="0">
              <a:solidFill>
                <a:srgbClr val="7030A0"/>
              </a:solidFill>
              <a:latin typeface="Arial" panose="020B0604020202020204" pitchFamily="34" charset="0"/>
              <a:cs typeface="Arial" panose="020B0604020202020204" pitchFamily="34" charset="0"/>
            </a:endParaRPr>
          </a:p>
          <a:p>
            <a:pPr marL="0" indent="457200" algn="just">
              <a:buNone/>
            </a:pPr>
            <a:r>
              <a:rPr lang="mn-MN" dirty="0" smtClean="0">
                <a:solidFill>
                  <a:srgbClr val="7030A0"/>
                </a:solidFill>
                <a:latin typeface="Arial" panose="020B0604020202020204" pitchFamily="34" charset="0"/>
                <a:cs typeface="Arial" panose="020B0604020202020204" pitchFamily="34" charset="0"/>
              </a:rPr>
              <a:t>2.4.4</a:t>
            </a:r>
            <a:r>
              <a:rPr lang="mn-MN" dirty="0">
                <a:solidFill>
                  <a:srgbClr val="7030A0"/>
                </a:solidFill>
                <a:latin typeface="Arial" panose="020B0604020202020204" pitchFamily="34" charset="0"/>
                <a:cs typeface="Arial" panose="020B0604020202020204" pitchFamily="34" charset="0"/>
              </a:rPr>
              <a:t>.”Мэдээллийн хөтөч баг” нь ажлын төлөвлөгөө, гишүүдийн ажиллах ажил үүргийн хуваарьтай ажиллах бөгөөд тухайн жилийн ажлын төлөвлөгөөгөө оны эхэнд  ИНХ-ын Тэргүүлэгчдийн болон Зөвлөлийн гишүүдийн өргөтгөсөн хурлаараа баталсан байна. </a:t>
            </a:r>
            <a:endParaRPr lang="en-US" dirty="0">
              <a:solidFill>
                <a:srgbClr val="7030A0"/>
              </a:solidFill>
              <a:latin typeface="Arial" panose="020B0604020202020204" pitchFamily="34" charset="0"/>
              <a:cs typeface="Arial" panose="020B0604020202020204" pitchFamily="34" charset="0"/>
            </a:endParaRPr>
          </a:p>
          <a:p>
            <a:pPr marL="0" indent="457200" algn="just">
              <a:buNone/>
            </a:pPr>
            <a:r>
              <a:rPr lang="mn-MN" dirty="0">
                <a:solidFill>
                  <a:srgbClr val="7030A0"/>
                </a:solidFill>
                <a:latin typeface="Arial" panose="020B0604020202020204" pitchFamily="34" charset="0"/>
                <a:cs typeface="Arial" panose="020B0604020202020204" pitchFamily="34" charset="0"/>
              </a:rPr>
              <a:t>2.4.5.”Мэдээллийн хөтөч баг”-ийн ажлын хэлбэр нь багийн бүрэлдэхүүний хурал байна. </a:t>
            </a:r>
            <a:endParaRPr lang="en-US" dirty="0">
              <a:solidFill>
                <a:srgbClr val="7030A0"/>
              </a:solidFill>
              <a:latin typeface="Arial" panose="020B0604020202020204" pitchFamily="34" charset="0"/>
              <a:cs typeface="Arial" panose="020B0604020202020204" pitchFamily="34" charset="0"/>
            </a:endParaRPr>
          </a:p>
          <a:p>
            <a:pPr marL="0" indent="457200" algn="just">
              <a:buNone/>
            </a:pPr>
            <a:r>
              <a:rPr lang="mn-MN" dirty="0">
                <a:solidFill>
                  <a:srgbClr val="7030A0"/>
                </a:solidFill>
                <a:latin typeface="Arial" panose="020B0604020202020204" pitchFamily="34" charset="0"/>
                <a:cs typeface="Arial" panose="020B0604020202020204" pitchFamily="34" charset="0"/>
              </a:rPr>
              <a:t>2.4.6.”Мэдээллийн хөтөч баг”-ийн шийдвэр нь санал дүгнэлт, уриалга зөвлөмж, хурлын тэмдэглэл хэлбэрээр зөвлөлийн хурлаас гарсан баримт бичиг байна. </a:t>
            </a:r>
            <a:endParaRPr lang="en-US" dirty="0">
              <a:solidFill>
                <a:srgbClr val="7030A0"/>
              </a:solidFill>
              <a:latin typeface="Arial" panose="020B0604020202020204" pitchFamily="34" charset="0"/>
              <a:cs typeface="Arial" panose="020B0604020202020204" pitchFamily="34" charset="0"/>
            </a:endParaRPr>
          </a:p>
          <a:p>
            <a:pPr marL="0" indent="457200" algn="just">
              <a:buNone/>
            </a:pPr>
            <a:r>
              <a:rPr lang="mn-MN" dirty="0">
                <a:solidFill>
                  <a:srgbClr val="7030A0"/>
                </a:solidFill>
                <a:latin typeface="Arial" panose="020B0604020202020204" pitchFamily="34" charset="0"/>
                <a:cs typeface="Arial" panose="020B0604020202020204" pitchFamily="34" charset="0"/>
              </a:rPr>
              <a:t>2.4.7. </a:t>
            </a:r>
            <a:r>
              <a:rPr lang="mn-MN" dirty="0" smtClean="0">
                <a:solidFill>
                  <a:srgbClr val="7030A0"/>
                </a:solidFill>
                <a:latin typeface="Arial" panose="020B0604020202020204" pitchFamily="34" charset="0"/>
                <a:cs typeface="Arial" panose="020B0604020202020204" pitchFamily="34" charset="0"/>
              </a:rPr>
              <a:t>“Мэдээллийн </a:t>
            </a:r>
            <a:r>
              <a:rPr lang="mn-MN" dirty="0">
                <a:solidFill>
                  <a:srgbClr val="7030A0"/>
                </a:solidFill>
                <a:latin typeface="Arial" panose="020B0604020202020204" pitchFamily="34" charset="0"/>
                <a:cs typeface="Arial" panose="020B0604020202020204" pitchFamily="34" charset="0"/>
              </a:rPr>
              <a:t>хөтөч баг” нь жил бүрийн Орон нутгийн хөгжлийн сангаар тухайн багт болон орон нутгийн хэмжээнд хэрэгжиж байгаа хөрөнгө оруулалтын үйл ажиллагааны талаар иргэдэд мэдээлэх, уг ажилд  иргэдийн оролцоог хангах ажлыг хэрэгжүүлнэ. </a:t>
            </a:r>
            <a:endParaRPr lang="en-US" dirty="0">
              <a:solidFill>
                <a:srgbClr val="7030A0"/>
              </a:solidFill>
              <a:latin typeface="Arial" panose="020B0604020202020204" pitchFamily="34" charset="0"/>
              <a:cs typeface="Arial" panose="020B0604020202020204" pitchFamily="34" charset="0"/>
            </a:endParaRPr>
          </a:p>
          <a:p>
            <a:pPr marL="0" indent="457200" algn="just">
              <a:buNone/>
            </a:pPr>
            <a:endParaRPr lang="en-US" dirty="0">
              <a:solidFill>
                <a:srgbClr val="7030A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2D1B260-E10E-47B8-A77C-B93D773E4570}" type="slidenum">
              <a:rPr lang="en-US" smtClean="0"/>
              <a:t>10</a:t>
            </a:fld>
            <a:endParaRPr lang="en-US"/>
          </a:p>
        </p:txBody>
      </p:sp>
    </p:spTree>
    <p:extLst>
      <p:ext uri="{BB962C8B-B14F-4D97-AF65-F5344CB8AC3E}">
        <p14:creationId xmlns:p14="http://schemas.microsoft.com/office/powerpoint/2010/main" val="827616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38834"/>
            <a:ext cx="9098678" cy="5419165"/>
          </a:xfrm>
        </p:spPr>
        <p:txBody>
          <a:bodyPr>
            <a:normAutofit fontScale="92500" lnSpcReduction="10000"/>
          </a:bodyPr>
          <a:lstStyle/>
          <a:p>
            <a:pPr algn="just"/>
            <a:r>
              <a:rPr lang="mn-MN" sz="1900" dirty="0">
                <a:solidFill>
                  <a:srgbClr val="7030A0"/>
                </a:solidFill>
                <a:latin typeface="Arial" panose="020B0604020202020204" pitchFamily="34" charset="0"/>
                <a:cs typeface="Arial" panose="020B0604020202020204" pitchFamily="34" charset="0"/>
              </a:rPr>
              <a:t>2.5.”Мэдээллийн хөтөч баг”-ийн үйл ажиллагааны дэмжлэг, санхүүжилт:</a:t>
            </a:r>
            <a:endParaRPr lang="en-US" sz="1900" dirty="0">
              <a:solidFill>
                <a:srgbClr val="7030A0"/>
              </a:solidFill>
              <a:latin typeface="Arial" panose="020B0604020202020204" pitchFamily="34" charset="0"/>
              <a:cs typeface="Arial" panose="020B0604020202020204" pitchFamily="34" charset="0"/>
            </a:endParaRPr>
          </a:p>
          <a:p>
            <a:pPr marL="0" indent="403225" algn="just">
              <a:buNone/>
            </a:pPr>
            <a:r>
              <a:rPr lang="mn-MN" sz="1900" dirty="0">
                <a:solidFill>
                  <a:srgbClr val="7030A0"/>
                </a:solidFill>
                <a:latin typeface="Arial" panose="020B0604020202020204" pitchFamily="34" charset="0"/>
                <a:cs typeface="Arial" panose="020B0604020202020204" pitchFamily="34" charset="0"/>
              </a:rPr>
              <a:t>2.5.1.Сум, орон нутгийн төрийн байгууллага, төсөл хөтөлбөр хэрэгжүүлэгч гадна дотны байгууллагаас Орон нутгийн хөгжлийн сангийн чиглэлээр иргэдийн оролцоог хангах сургалт, мэдээллийн чиглэлээр хэрэгжүүлж байгаа төсөл, хөтөлбөр, судалгааны ажилд багийн гишүүдийг оролцуулах.</a:t>
            </a:r>
            <a:endParaRPr lang="en-US" sz="1900" dirty="0">
              <a:solidFill>
                <a:srgbClr val="7030A0"/>
              </a:solidFill>
              <a:latin typeface="Arial" panose="020B0604020202020204" pitchFamily="34" charset="0"/>
              <a:cs typeface="Arial" panose="020B0604020202020204" pitchFamily="34" charset="0"/>
            </a:endParaRPr>
          </a:p>
          <a:p>
            <a:pPr marL="0" indent="403225" algn="just">
              <a:buNone/>
            </a:pPr>
            <a:r>
              <a:rPr lang="mn-MN" sz="1900" dirty="0">
                <a:solidFill>
                  <a:srgbClr val="7030A0"/>
                </a:solidFill>
                <a:latin typeface="Arial" panose="020B0604020202020204" pitchFamily="34" charset="0"/>
                <a:cs typeface="Arial" panose="020B0604020202020204" pitchFamily="34" charset="0"/>
              </a:rPr>
              <a:t>2.5.2.Орон нутгийн хөгжлийн сангийн чиглэлээр Иргэдийн оролцоог хангах, мэдээллийн ил тод байдлыг хэрэгжүүлэх чиглэлээр Монгол Улсын Ерөнхийлөгчийн Тамгын газар, УИХ, Засгийн газраас зохион байгуулж байгаа болон аймаг, орон нутгийн хэмжээнд зохион байгуулагдаж буй сургалтанд багийн гишүүдийг оролцуулж, чадавхижуулах.</a:t>
            </a:r>
            <a:endParaRPr lang="en-US" sz="1900" dirty="0">
              <a:solidFill>
                <a:srgbClr val="7030A0"/>
              </a:solidFill>
              <a:latin typeface="Arial" panose="020B0604020202020204" pitchFamily="34" charset="0"/>
              <a:cs typeface="Arial" panose="020B0604020202020204" pitchFamily="34" charset="0"/>
            </a:endParaRPr>
          </a:p>
          <a:p>
            <a:pPr marL="0" indent="403225" algn="just">
              <a:buNone/>
            </a:pPr>
            <a:r>
              <a:rPr lang="mn-MN" sz="1900" dirty="0">
                <a:solidFill>
                  <a:srgbClr val="7030A0"/>
                </a:solidFill>
                <a:latin typeface="Arial" panose="020B0604020202020204" pitchFamily="34" charset="0"/>
                <a:cs typeface="Arial" panose="020B0604020202020204" pitchFamily="34" charset="0"/>
              </a:rPr>
              <a:t>2.5.3.Орон нутгийн хөгжлийн сангийн чиглэлээр иргэдийн оролцоо, хангах чиглэлээр зөвлөлийн гишүүдийн оролцоотойгоор ажил зохион байгуулсан байгууллага, субъект нь зохион байгуулах арга хэмжээний холбогдох зардал, ажлын урамшууллыг олгох.</a:t>
            </a:r>
            <a:endParaRPr lang="en-US" sz="1900" dirty="0">
              <a:solidFill>
                <a:srgbClr val="7030A0"/>
              </a:solidFill>
              <a:latin typeface="Arial" panose="020B0604020202020204" pitchFamily="34" charset="0"/>
              <a:cs typeface="Arial" panose="020B0604020202020204" pitchFamily="34" charset="0"/>
            </a:endParaRPr>
          </a:p>
          <a:p>
            <a:pPr marL="0" indent="403225" algn="just">
              <a:buNone/>
            </a:pPr>
            <a:r>
              <a:rPr lang="mn-MN" sz="1900" dirty="0">
                <a:solidFill>
                  <a:srgbClr val="7030A0"/>
                </a:solidFill>
                <a:latin typeface="Arial" panose="020B0604020202020204" pitchFamily="34" charset="0"/>
                <a:cs typeface="Arial" panose="020B0604020202020204" pitchFamily="34" charset="0"/>
              </a:rPr>
              <a:t>2.5.4.Орон нутгийн хөгжлийн сангийн иргэдийн оролцоо, мэдээллийн ил тод байдлыг хангах, сайн туршлагыг нэвтрүүлж, нийгмийн сайн үйлсийн санал, санаачилгыг хэрэгжүүлж, үр дүнтэй ажиллаж байгаа багийн гишүүдийг шагнаж урамшуулах саналыг тухайн шатны Иргэд Нийтийн Хурал, багийн Засаг даргаас дэмжин тодорхойлж, холбогдох газарт нь уламжлах. </a:t>
            </a:r>
            <a:r>
              <a:rPr lang="mn-MN" dirty="0"/>
              <a:t> </a:t>
            </a:r>
            <a:endParaRPr lang="en-US" dirty="0"/>
          </a:p>
          <a:p>
            <a:endParaRPr lang="en-US" dirty="0"/>
          </a:p>
        </p:txBody>
      </p:sp>
      <p:sp>
        <p:nvSpPr>
          <p:cNvPr id="4" name="Title 1"/>
          <p:cNvSpPr>
            <a:spLocks noGrp="1"/>
          </p:cNvSpPr>
          <p:nvPr>
            <p:ph type="title"/>
          </p:nvPr>
        </p:nvSpPr>
        <p:spPr>
          <a:xfrm>
            <a:off x="677334" y="609600"/>
            <a:ext cx="8596668" cy="654424"/>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24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317812"/>
            <a:ext cx="9125572" cy="5755341"/>
          </a:xfrm>
        </p:spPr>
        <p:txBody>
          <a:bodyPr>
            <a:normAutofit/>
          </a:bodyPr>
          <a:lstStyle/>
          <a:p>
            <a:pPr marL="0" indent="457200" algn="just"/>
            <a:r>
              <a:rPr lang="mn-MN" dirty="0"/>
              <a:t>“</a:t>
            </a:r>
            <a:r>
              <a:rPr lang="mn-MN" dirty="0">
                <a:solidFill>
                  <a:srgbClr val="7030A0"/>
                </a:solidFill>
                <a:latin typeface="Arial" panose="020B0604020202020204" pitchFamily="34" charset="0"/>
                <a:cs typeface="Arial" panose="020B0604020202020204" pitchFamily="34" charset="0"/>
              </a:rPr>
              <a:t>Мэдээллийн хөтөч баг”-ийн ажиллах </a:t>
            </a:r>
            <a:r>
              <a:rPr lang="mn-MN" dirty="0" smtClean="0">
                <a:solidFill>
                  <a:srgbClr val="7030A0"/>
                </a:solidFill>
                <a:latin typeface="Arial" panose="020B0604020202020204" pitchFamily="34" charset="0"/>
                <a:cs typeface="Arial" panose="020B0604020202020204" pitchFamily="34" charset="0"/>
              </a:rPr>
              <a:t>журмын ерөнхий заалтууд: </a:t>
            </a:r>
            <a:endParaRPr lang="en-US" dirty="0">
              <a:solidFill>
                <a:srgbClr val="7030A0"/>
              </a:solidFill>
              <a:latin typeface="Arial" panose="020B0604020202020204" pitchFamily="34" charset="0"/>
              <a:cs typeface="Arial" panose="020B0604020202020204" pitchFamily="34" charset="0"/>
            </a:endParaRPr>
          </a:p>
          <a:p>
            <a:pPr marL="0" indent="457200" algn="just"/>
            <a:r>
              <a:rPr lang="mn-MN" dirty="0" smtClean="0">
                <a:solidFill>
                  <a:srgbClr val="7030A0"/>
                </a:solidFill>
                <a:latin typeface="Arial" panose="020B0604020202020204" pitchFamily="34" charset="0"/>
                <a:cs typeface="Arial" panose="020B0604020202020204" pitchFamily="34" charset="0"/>
              </a:rPr>
              <a:t>Гурав.Багийн </a:t>
            </a:r>
            <a:r>
              <a:rPr lang="mn-MN" dirty="0">
                <a:solidFill>
                  <a:srgbClr val="7030A0"/>
                </a:solidFill>
                <a:latin typeface="Arial" panose="020B0604020202020204" pitchFamily="34" charset="0"/>
                <a:cs typeface="Arial" panose="020B0604020202020204" pitchFamily="34" charset="0"/>
              </a:rPr>
              <a:t>ОНХС-ийн Иргэний хяналтын зөвлөлийн болон Мэдээллийн хөтөч багийн үйл ажиллагааг багийн мэдээллийн самбараар болон ИТХ-ын байгууллагын цахим хуудсаар танилцуулж, сурталчилж ажиллана. </a:t>
            </a:r>
            <a:endParaRPr lang="en-US" dirty="0">
              <a:solidFill>
                <a:srgbClr val="7030A0"/>
              </a:solidFill>
              <a:latin typeface="Arial" panose="020B0604020202020204" pitchFamily="34" charset="0"/>
              <a:cs typeface="Arial" panose="020B0604020202020204" pitchFamily="34" charset="0"/>
            </a:endParaRPr>
          </a:p>
          <a:p>
            <a:pPr marL="0" indent="457200" algn="just"/>
            <a:r>
              <a:rPr lang="mn-MN" dirty="0">
                <a:solidFill>
                  <a:srgbClr val="7030A0"/>
                </a:solidFill>
                <a:latin typeface="Arial" panose="020B0604020202020204" pitchFamily="34" charset="0"/>
                <a:cs typeface="Arial" panose="020B0604020202020204" pitchFamily="34" charset="0"/>
              </a:rPr>
              <a:t>Дөрөв.ОНХС-ийн Иргэний хяналтын зөвлөл болон Мэдээллийн хөтөч баг нь зохион байгуулсан хяналт үнэлгээний дүгнэлт, мэдээлэл сурталчилгааны ажлын тайлан, мэдээ, үнэлгээг багийн ИНХ-ын Тэргүүлэгчдэд шаардлагатай гэж үзвэл сумын ИТХ, Засаг даргад  тухай бүр нь танилцуулж ажиллана. Иргэний хяналтын зөвлөл болон Мэдээллийн хөтөч баг нь зохион байгуулсан ажлын тайлангаа жил бүрийн 4 дүгээр улиралд ИНХ-ын хуралдаандаа танилцуулж, үнэлгээ дүгнэлт авч ажиллана.</a:t>
            </a:r>
            <a:endParaRPr lang="en-US" dirty="0">
              <a:solidFill>
                <a:srgbClr val="7030A0"/>
              </a:solidFill>
              <a:latin typeface="Arial" panose="020B0604020202020204" pitchFamily="34" charset="0"/>
              <a:cs typeface="Arial" panose="020B0604020202020204" pitchFamily="34" charset="0"/>
            </a:endParaRPr>
          </a:p>
          <a:p>
            <a:pPr marL="0" indent="457200" algn="just"/>
            <a:r>
              <a:rPr lang="mn-MN" dirty="0" smtClean="0">
                <a:solidFill>
                  <a:srgbClr val="7030A0"/>
                </a:solidFill>
                <a:latin typeface="Arial" panose="020B0604020202020204" pitchFamily="34" charset="0"/>
                <a:cs typeface="Arial" panose="020B0604020202020204" pitchFamily="34" charset="0"/>
              </a:rPr>
              <a:t>Тав.Хариуцсан ажлаа 2-оос </a:t>
            </a:r>
            <a:r>
              <a:rPr lang="mn-MN" dirty="0">
                <a:solidFill>
                  <a:srgbClr val="7030A0"/>
                </a:solidFill>
                <a:latin typeface="Arial" panose="020B0604020202020204" pitchFamily="34" charset="0"/>
                <a:cs typeface="Arial" panose="020B0604020202020204" pitchFamily="34" charset="0"/>
              </a:rPr>
              <a:t>доошгүй удаа </a:t>
            </a:r>
            <a:r>
              <a:rPr lang="mn-MN" dirty="0" smtClean="0">
                <a:solidFill>
                  <a:srgbClr val="7030A0"/>
                </a:solidFill>
                <a:latin typeface="Arial" panose="020B0604020202020204" pitchFamily="34" charset="0"/>
                <a:cs typeface="Arial" panose="020B0604020202020204" pitchFamily="34" charset="0"/>
              </a:rPr>
              <a:t>хангалтгүй </a:t>
            </a:r>
            <a:r>
              <a:rPr lang="mn-MN" dirty="0">
                <a:solidFill>
                  <a:srgbClr val="7030A0"/>
                </a:solidFill>
                <a:latin typeface="Arial" panose="020B0604020202020204" pitchFamily="34" charset="0"/>
                <a:cs typeface="Arial" panose="020B0604020202020204" pitchFamily="34" charset="0"/>
              </a:rPr>
              <a:t>зохион байгуулсан буюу ажил үүргээ огт гүйцэтгэхгүй байгаа иргэнийг ИНХ-ын хуралдаанд санал оруулан, тухайн зөвлөл, багийн ажлаас нь чөлөөлж, нөхөн сонгоно. </a:t>
            </a:r>
            <a:endParaRPr lang="en-US" dirty="0">
              <a:solidFill>
                <a:srgbClr val="7030A0"/>
              </a:solidFill>
              <a:latin typeface="Arial" panose="020B0604020202020204" pitchFamily="34" charset="0"/>
              <a:cs typeface="Arial" panose="020B0604020202020204" pitchFamily="34" charset="0"/>
            </a:endParaRPr>
          </a:p>
          <a:p>
            <a:pPr marL="0" indent="457200" algn="just"/>
            <a:r>
              <a:rPr lang="mn-MN" dirty="0">
                <a:solidFill>
                  <a:srgbClr val="7030A0"/>
                </a:solidFill>
                <a:latin typeface="Arial" panose="020B0604020202020204" pitchFamily="34" charset="0"/>
                <a:cs typeface="Arial" panose="020B0604020202020204" pitchFamily="34" charset="0"/>
              </a:rPr>
              <a:t>Зургаа.Багийн Иргэд Нийтийн Хурал түүний Тэргүүлэгчид, иргэдийн санал, холбогдох хууль эрх зүйн өөрчлөлт, шинэчлэлтэй холбоотойгоор журамд өөрчлөлт оруулж болно. </a:t>
            </a:r>
            <a:endParaRPr lang="en-US" dirty="0">
              <a:solidFill>
                <a:srgbClr val="7030A0"/>
              </a:solidFill>
              <a:latin typeface="Arial" panose="020B0604020202020204" pitchFamily="34" charset="0"/>
              <a:cs typeface="Arial" panose="020B0604020202020204" pitchFamily="34" charset="0"/>
            </a:endParaRPr>
          </a:p>
          <a:p>
            <a:pPr marL="0" indent="0">
              <a:buNone/>
            </a:pPr>
            <a:r>
              <a:rPr lang="mn-MN" dirty="0"/>
              <a:t> </a:t>
            </a:r>
            <a:endParaRPr lang="en-US" dirty="0"/>
          </a:p>
          <a:p>
            <a:endParaRPr lang="en-US" dirty="0"/>
          </a:p>
        </p:txBody>
      </p:sp>
      <p:sp>
        <p:nvSpPr>
          <p:cNvPr id="4" name="Title 1"/>
          <p:cNvSpPr>
            <a:spLocks noGrp="1"/>
          </p:cNvSpPr>
          <p:nvPr>
            <p:ph type="title"/>
          </p:nvPr>
        </p:nvSpPr>
        <p:spPr>
          <a:xfrm>
            <a:off x="677334" y="609600"/>
            <a:ext cx="8596668" cy="708212"/>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667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532964"/>
            <a:ext cx="8596668" cy="5177117"/>
          </a:xfrm>
        </p:spPr>
        <p:txBody>
          <a:bodyPr/>
          <a:lstStyle/>
          <a:p>
            <a:pPr marL="0" indent="403225"/>
            <a:r>
              <a:rPr lang="mn-MN" dirty="0">
                <a:solidFill>
                  <a:srgbClr val="7030A0"/>
                </a:solidFill>
                <a:latin typeface="Arial" panose="020B0604020202020204" pitchFamily="34" charset="0"/>
                <a:cs typeface="Arial" panose="020B0604020202020204" pitchFamily="34" charset="0"/>
              </a:rPr>
              <a:t>.”Мэдээллийн хөтөч баг”-</a:t>
            </a:r>
            <a:r>
              <a:rPr lang="mn-MN" dirty="0" smtClean="0">
                <a:solidFill>
                  <a:srgbClr val="7030A0"/>
                </a:solidFill>
                <a:latin typeface="Arial" panose="020B0604020202020204" pitchFamily="34" charset="0"/>
                <a:cs typeface="Arial" panose="020B0604020202020204" pitchFamily="34" charset="0"/>
              </a:rPr>
              <a:t>ийн үйл ажиллагааны мэдээллийн самбаруудыг багт тус бүрт ажиллуулахаар багийн төвийн байранд байршуулсан. </a:t>
            </a:r>
          </a:p>
          <a:p>
            <a:pPr marL="0" indent="0">
              <a:buNone/>
            </a:pPr>
            <a:endParaRPr lang="en-US" dirty="0"/>
          </a:p>
        </p:txBody>
      </p:sp>
      <p:sp>
        <p:nvSpPr>
          <p:cNvPr id="4" name="Title 1"/>
          <p:cNvSpPr>
            <a:spLocks noGrp="1"/>
          </p:cNvSpPr>
          <p:nvPr>
            <p:ph type="title"/>
          </p:nvPr>
        </p:nvSpPr>
        <p:spPr>
          <a:xfrm>
            <a:off x="677334" y="609600"/>
            <a:ext cx="8596668" cy="721659"/>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pic>
        <p:nvPicPr>
          <p:cNvPr id="5" name="Picture 4" descr="C:\Users\User\AppData\Local\Microsoft\Windows\Temporary Internet Files\Content.Word\IMG_11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622" y="2139202"/>
            <a:ext cx="7005919" cy="4476751"/>
          </a:xfrm>
          <a:prstGeom prst="rect">
            <a:avLst/>
          </a:prstGeom>
          <a:noFill/>
          <a:ln>
            <a:noFill/>
          </a:ln>
        </p:spPr>
      </p:pic>
    </p:spTree>
    <p:extLst>
      <p:ext uri="{BB962C8B-B14F-4D97-AF65-F5344CB8AC3E}">
        <p14:creationId xmlns:p14="http://schemas.microsoft.com/office/powerpoint/2010/main" val="1298317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532965"/>
            <a:ext cx="8596668" cy="4719917"/>
          </a:xfrm>
        </p:spPr>
        <p:txBody>
          <a:bodyPr/>
          <a:lstStyle/>
          <a:p>
            <a:pPr marL="0" indent="457200" algn="just"/>
            <a:r>
              <a:rPr lang="mn-MN" dirty="0" smtClean="0">
                <a:solidFill>
                  <a:srgbClr val="7030A0"/>
                </a:solidFill>
                <a:latin typeface="Arial" panose="020B0604020202020204" pitchFamily="34" charset="0"/>
                <a:cs typeface="Arial" panose="020B0604020202020204" pitchFamily="34" charset="0"/>
              </a:rPr>
              <a:t>ОНХС-ийн Иргэний хяналтын зөвлөл” “Мэдээллийн </a:t>
            </a:r>
            <a:r>
              <a:rPr lang="mn-MN" dirty="0">
                <a:solidFill>
                  <a:srgbClr val="7030A0"/>
                </a:solidFill>
                <a:latin typeface="Arial" panose="020B0604020202020204" pitchFamily="34" charset="0"/>
                <a:cs typeface="Arial" panose="020B0604020202020204" pitchFamily="34" charset="0"/>
              </a:rPr>
              <a:t>хөтөч баг”-</a:t>
            </a:r>
            <a:r>
              <a:rPr lang="mn-MN" dirty="0" smtClean="0">
                <a:solidFill>
                  <a:srgbClr val="7030A0"/>
                </a:solidFill>
                <a:latin typeface="Arial" panose="020B0604020202020204" pitchFamily="34" charset="0"/>
                <a:cs typeface="Arial" panose="020B0604020202020204" pitchFamily="34" charset="0"/>
              </a:rPr>
              <a:t>ийн гишүүдийг “Иргэний оролцооны идэвхжүүлэгч” бэлтгэх чадавхижуулах сургалтанд хамруулж сертификат олгож, жил бүр ТА-3 төслийн ОНХС-ийн иргэний оролцооны сургалт, Худалдан авах ажиллагааны А-3 сертификат олгох сургалтанд  </a:t>
            </a:r>
            <a:r>
              <a:rPr lang="mn-MN" dirty="0">
                <a:solidFill>
                  <a:srgbClr val="7030A0"/>
                </a:solidFill>
                <a:latin typeface="Arial" panose="020B0604020202020204" pitchFamily="34" charset="0"/>
                <a:cs typeface="Arial" panose="020B0604020202020204" pitchFamily="34" charset="0"/>
              </a:rPr>
              <a:t>оролцуулах, ИТХ, ЗДТГ-аас жилд 1-ээс доошгүй удаа төлөвлөгөөт сургалт </a:t>
            </a:r>
            <a:r>
              <a:rPr lang="mn-MN" dirty="0" smtClean="0">
                <a:solidFill>
                  <a:srgbClr val="7030A0"/>
                </a:solidFill>
                <a:latin typeface="Arial" panose="020B0604020202020204" pitchFamily="34" charset="0"/>
                <a:cs typeface="Arial" panose="020B0604020202020204" pitchFamily="34" charset="0"/>
              </a:rPr>
              <a:t>явуулах зэргээр чадавхижуулж, ОНХС-ийн ЗДТГ-ын төлөвлөлтийн ажлын хэсэг, ИТХ-ын дэргэдэх ОНХС-ийн хяналт үнэлгээний орон тооны бус зөвлөл, ОНХС-ийн хөрөнгөөр бараа, ажил үйлчилгээ худалдан авах Үнэлгээний хороо, Ажлын хэсэг, тухайн жилд ОНХС-ийн сангийн хөрөнгөөр хэрэгжсэн /төсөл хөтөлбөр/ ажил, </a:t>
            </a:r>
            <a:r>
              <a:rPr lang="mn-MN" dirty="0" smtClean="0">
                <a:solidFill>
                  <a:srgbClr val="7030A0"/>
                </a:solidFill>
                <a:latin typeface="Arial" panose="020B0604020202020204" pitchFamily="34" charset="0"/>
                <a:cs typeface="Arial" panose="020B0604020202020204" pitchFamily="34" charset="0"/>
              </a:rPr>
              <a:t>үйлчилгээг </a:t>
            </a:r>
            <a:r>
              <a:rPr lang="mn-MN" dirty="0" smtClean="0">
                <a:solidFill>
                  <a:srgbClr val="7030A0"/>
                </a:solidFill>
                <a:latin typeface="Arial" panose="020B0604020202020204" pitchFamily="34" charset="0"/>
                <a:cs typeface="Arial" panose="020B0604020202020204" pitchFamily="34" charset="0"/>
              </a:rPr>
              <a:t>хүлээн авах ажлын хэсэгт оруулах, аймаг нутагт зохион байгуулагдаж байгаа Иргэдийн оролцооны сургалт зөвлөгөөнд оролцуулах зэргээр мэдээ, мэдээллээр хангаж ажиллах зохион байгуулалтыг сумын ИТХ, Засаг дарга түүний Тамгын газраас хариуцаж ажиллана. </a:t>
            </a:r>
            <a:endParaRPr lang="en-US" dirty="0">
              <a:solidFill>
                <a:srgbClr val="7030A0"/>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677334" y="609600"/>
            <a:ext cx="8596668" cy="748553"/>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275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667871"/>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pic>
        <p:nvPicPr>
          <p:cNvPr id="5" name="Content Placeholder 4" descr="C:\Users\User\AppData\Local\Microsoft\Windows\Temporary Internet Files\Content.Word\IMG_1166.jpg"/>
          <p:cNvPicPr>
            <a:picLocks noGrp="1"/>
          </p:cNvPicPr>
          <p:nvPr>
            <p:ph idx="1"/>
          </p:nvPr>
        </p:nvPicPr>
        <p:blipFill rotWithShape="1">
          <a:blip r:embed="rId2" cstate="print">
            <a:extLst>
              <a:ext uri="{28A0092B-C50C-407E-A947-70E740481C1C}">
                <a14:useLocalDpi xmlns:a14="http://schemas.microsoft.com/office/drawing/2010/main" val="0"/>
              </a:ext>
            </a:extLst>
          </a:blip>
          <a:srcRect r="1425" b="4249"/>
          <a:stretch/>
        </p:blipFill>
        <p:spPr bwMode="auto">
          <a:xfrm>
            <a:off x="1418920" y="1635871"/>
            <a:ext cx="7469585" cy="49800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506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506071"/>
            <a:ext cx="8596668" cy="4760258"/>
          </a:xfrm>
        </p:spPr>
        <p:txBody>
          <a:bodyPr/>
          <a:lstStyle/>
          <a:p>
            <a:pPr marL="0" indent="457200" algn="just">
              <a:buNone/>
            </a:pPr>
            <a:r>
              <a:rPr lang="mn-MN" dirty="0">
                <a:solidFill>
                  <a:srgbClr val="7030A0"/>
                </a:solidFill>
                <a:latin typeface="Arial" panose="020B0604020202020204" pitchFamily="34" charset="0"/>
                <a:cs typeface="Arial" panose="020B0604020202020204" pitchFamily="34" charset="0"/>
              </a:rPr>
              <a:t>Сургалтын сэдвийн дүгнэлт, ярилцлага дасгал ажиллах, сорил авах 5 минут</a:t>
            </a:r>
          </a:p>
          <a:p>
            <a:pPr marL="0" indent="457200" algn="just">
              <a:buFont typeface="Wingdings" panose="05000000000000000000" pitchFamily="2" charset="2"/>
              <a:buChar char="ü"/>
            </a:pPr>
            <a:r>
              <a:rPr lang="mn-MN" dirty="0">
                <a:solidFill>
                  <a:srgbClr val="7030A0"/>
                </a:solidFill>
                <a:latin typeface="Arial" panose="020B0604020202020204" pitchFamily="34" charset="0"/>
                <a:cs typeface="Arial" panose="020B0604020202020204" pitchFamily="34" charset="0"/>
              </a:rPr>
              <a:t>“Орон нутгийн хөгжлийн сангийн </a:t>
            </a:r>
            <a:r>
              <a:rPr lang="mn-MN" dirty="0" smtClean="0">
                <a:solidFill>
                  <a:srgbClr val="7030A0"/>
                </a:solidFill>
                <a:latin typeface="Arial" panose="020B0604020202020204" pitchFamily="34" charset="0"/>
                <a:cs typeface="Arial" panose="020B0604020202020204" pitchFamily="34" charset="0"/>
              </a:rPr>
              <a:t>“Мэдээллийн хөтөч баг”-ийн үйл ажиллагаанд дэмжлэг үзүүлэхэд орон нутгийн хамтын ажиллагааны оролцоо”  сэдэвт </a:t>
            </a:r>
            <a:r>
              <a:rPr lang="mn-MN" dirty="0">
                <a:solidFill>
                  <a:srgbClr val="7030A0"/>
                </a:solidFill>
                <a:latin typeface="Arial" panose="020B0604020202020204" pitchFamily="34" charset="0"/>
                <a:cs typeface="Arial" panose="020B0604020202020204" pitchFamily="34" charset="0"/>
              </a:rPr>
              <a:t>ярилцлага, </a:t>
            </a:r>
          </a:p>
          <a:p>
            <a:pPr marL="0" indent="457200" algn="just">
              <a:buFont typeface="Wingdings" panose="05000000000000000000" pitchFamily="2" charset="2"/>
              <a:buChar char="ü"/>
            </a:pPr>
            <a:r>
              <a:rPr lang="mn-MN" dirty="0" smtClean="0">
                <a:solidFill>
                  <a:srgbClr val="7030A0"/>
                </a:solidFill>
                <a:latin typeface="Arial" panose="020B0604020202020204" pitchFamily="34" charset="0"/>
                <a:cs typeface="Arial" panose="020B0604020202020204" pitchFamily="34" charset="0"/>
              </a:rPr>
              <a:t>Сургалтын </a:t>
            </a:r>
            <a:r>
              <a:rPr lang="mn-MN" dirty="0">
                <a:solidFill>
                  <a:srgbClr val="7030A0"/>
                </a:solidFill>
                <a:latin typeface="Arial" panose="020B0604020202020204" pitchFamily="34" charset="0"/>
                <a:cs typeface="Arial" panose="020B0604020202020204" pitchFamily="34" charset="0"/>
              </a:rPr>
              <a:t>сэдвээр оролцогчдын асуулт, санал дүгнэлт </a:t>
            </a:r>
          </a:p>
          <a:p>
            <a:pPr marL="0" indent="457200" algn="just">
              <a:buFont typeface="Wingdings" panose="05000000000000000000" pitchFamily="2" charset="2"/>
              <a:buChar char="ü"/>
            </a:pPr>
            <a:endParaRPr lang="mn-MN" dirty="0">
              <a:solidFill>
                <a:srgbClr val="7030A0"/>
              </a:solidFill>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mn-MN" dirty="0">
              <a:solidFill>
                <a:srgbClr val="7030A0"/>
              </a:solidFill>
              <a:latin typeface="Arial" panose="020B0604020202020204" pitchFamily="34" charset="0"/>
              <a:cs typeface="Arial" panose="020B0604020202020204" pitchFamily="34" charset="0"/>
            </a:endParaRPr>
          </a:p>
          <a:p>
            <a:pPr marL="0" indent="0" algn="ctr">
              <a:buNone/>
            </a:pPr>
            <a:r>
              <a:rPr lang="mn-MN" dirty="0">
                <a:solidFill>
                  <a:srgbClr val="7030A0"/>
                </a:solidFill>
                <a:latin typeface="Arial" panose="020B0604020202020204" pitchFamily="34" charset="0"/>
                <a:cs typeface="Arial" panose="020B0604020202020204" pitchFamily="34" charset="0"/>
              </a:rPr>
              <a:t>Боловсруулсан: Сургагч багш Ц.Бямбадорж</a:t>
            </a:r>
            <a:endParaRPr lang="en-US" dirty="0"/>
          </a:p>
        </p:txBody>
      </p:sp>
      <p:sp>
        <p:nvSpPr>
          <p:cNvPr id="4" name="Title 1"/>
          <p:cNvSpPr>
            <a:spLocks noGrp="1"/>
          </p:cNvSpPr>
          <p:nvPr>
            <p:ph type="title"/>
          </p:nvPr>
        </p:nvSpPr>
        <p:spPr>
          <a:xfrm>
            <a:off x="677334" y="609600"/>
            <a:ext cx="8596668" cy="708212"/>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561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79177"/>
            <a:ext cx="8596668" cy="4562186"/>
          </a:xfrm>
        </p:spPr>
        <p:txBody>
          <a:bodyPr>
            <a:normAutofit/>
          </a:bodyPr>
          <a:lstStyle/>
          <a:p>
            <a:pPr algn="ctr"/>
            <a:r>
              <a:rPr lang="mn-MN" dirty="0" smtClean="0">
                <a:solidFill>
                  <a:srgbClr val="7030A0"/>
                </a:solidFill>
                <a:latin typeface="Arial" panose="020B0604020202020204" pitchFamily="34" charset="0"/>
                <a:cs typeface="Arial" panose="020B0604020202020204" pitchFamily="34" charset="0"/>
              </a:rPr>
              <a:t>Сэдэв:2. Сэдвийн агуулга:</a:t>
            </a:r>
            <a:r>
              <a:rPr lang="mn-MN" dirty="0">
                <a:solidFill>
                  <a:srgbClr val="7030A0"/>
                </a:solidFill>
                <a:latin typeface="Arial" panose="020B0604020202020204" pitchFamily="34" charset="0"/>
                <a:cs typeface="Arial" panose="020B0604020202020204" pitchFamily="34" charset="0"/>
              </a:rPr>
              <a:t>Орон нутгийн хөгжлийн сангийн мэдээллийн ил тод байдлыг хангахад иргэдийн оролцоог дээшлүүлэх </a:t>
            </a:r>
            <a:r>
              <a:rPr lang="mn-MN" dirty="0" smtClean="0">
                <a:solidFill>
                  <a:srgbClr val="7030A0"/>
                </a:solidFill>
                <a:latin typeface="Arial" panose="020B0604020202020204" pitchFamily="34" charset="0"/>
                <a:cs typeface="Arial" panose="020B0604020202020204" pitchFamily="34" charset="0"/>
              </a:rPr>
              <a:t>нь</a:t>
            </a:r>
            <a:endParaRPr lang="mn-MN" dirty="0">
              <a:solidFill>
                <a:srgbClr val="7030A0"/>
              </a:solidFill>
              <a:latin typeface="Arial" panose="020B0604020202020204" pitchFamily="34" charset="0"/>
              <a:cs typeface="Arial" panose="020B0604020202020204" pitchFamily="34" charset="0"/>
            </a:endParaRPr>
          </a:p>
          <a:p>
            <a:pPr marL="0" indent="457200" algn="just">
              <a:buFont typeface="Wingdings" panose="05000000000000000000" pitchFamily="2" charset="2"/>
              <a:buChar char="ü"/>
            </a:pPr>
            <a:r>
              <a:rPr lang="mn-MN" dirty="0">
                <a:solidFill>
                  <a:srgbClr val="7030A0"/>
                </a:solidFill>
                <a:latin typeface="Arial" panose="020B0604020202020204" pitchFamily="34" charset="0"/>
                <a:cs typeface="Arial" panose="020B0604020202020204" pitchFamily="34" charset="0"/>
              </a:rPr>
              <a:t> Орон нутгийн хөгжлийн сангийн мэдээлэл түгээх чиг үүрэг бүхий  “Мэдээллийн хөтөч баг”-ийн орон нутгийн түвшинд ажиллуулах эрх зүйн зохицуулалт, </a:t>
            </a:r>
            <a:r>
              <a:rPr lang="mn-MN" dirty="0" smtClean="0">
                <a:solidFill>
                  <a:srgbClr val="7030A0"/>
                </a:solidFill>
                <a:latin typeface="Arial" panose="020B0604020202020204" pitchFamily="34" charset="0"/>
                <a:cs typeface="Arial" panose="020B0604020202020204" pitchFamily="34" charset="0"/>
              </a:rPr>
              <a:t>үндэслэл,</a:t>
            </a:r>
            <a:endParaRPr lang="mn-MN" dirty="0">
              <a:solidFill>
                <a:srgbClr val="7030A0"/>
              </a:solidFill>
              <a:latin typeface="Arial" panose="020B0604020202020204" pitchFamily="34" charset="0"/>
              <a:cs typeface="Arial" panose="020B0604020202020204" pitchFamily="34" charset="0"/>
            </a:endParaRPr>
          </a:p>
          <a:p>
            <a:pPr marL="0" indent="457200" algn="just">
              <a:buFont typeface="Wingdings" panose="05000000000000000000" pitchFamily="2" charset="2"/>
              <a:buChar char="ü"/>
            </a:pPr>
            <a:r>
              <a:rPr lang="mn-MN" dirty="0">
                <a:solidFill>
                  <a:srgbClr val="7030A0"/>
                </a:solidFill>
                <a:latin typeface="Arial" panose="020B0604020202020204" pitchFamily="34" charset="0"/>
                <a:cs typeface="Arial" panose="020B0604020202020204" pitchFamily="34" charset="0"/>
              </a:rPr>
              <a:t>Мэдээллийн хөтөч багийн баримтлан ажиллах үйл ажиллагааны журмын танилцуулга: </a:t>
            </a:r>
          </a:p>
          <a:p>
            <a:pPr marL="0" indent="457200" algn="just">
              <a:buFont typeface="Wingdings" panose="05000000000000000000" pitchFamily="2" charset="2"/>
              <a:buChar char="ü"/>
            </a:pPr>
            <a:endParaRPr lang="en-US" dirty="0"/>
          </a:p>
        </p:txBody>
      </p:sp>
      <p:sp>
        <p:nvSpPr>
          <p:cNvPr id="4" name="Title 1"/>
          <p:cNvSpPr>
            <a:spLocks noGrp="1"/>
          </p:cNvSpPr>
          <p:nvPr>
            <p:ph type="title"/>
          </p:nvPr>
        </p:nvSpPr>
        <p:spPr>
          <a:xfrm>
            <a:off x="677334" y="609600"/>
            <a:ext cx="8596668" cy="735106"/>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392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694765"/>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304365"/>
            <a:ext cx="8596668" cy="6320117"/>
          </a:xfrm>
        </p:spPr>
        <p:txBody>
          <a:bodyPr anchor="ctr">
            <a:normAutofit/>
          </a:bodyPr>
          <a:lstStyle/>
          <a:p>
            <a:pPr marL="0" indent="457200" algn="just">
              <a:buNone/>
            </a:pPr>
            <a:r>
              <a:rPr lang="mn-MN" dirty="0" smtClean="0">
                <a:solidFill>
                  <a:srgbClr val="7030A0"/>
                </a:solidFill>
                <a:latin typeface="Arial" panose="020B0604020202020204" pitchFamily="34" charset="0"/>
                <a:cs typeface="Arial" panose="020B0604020202020204" pitchFamily="34" charset="0"/>
              </a:rPr>
              <a:t>Орон нутгийн хөгжлийн сангийн мэдээлэл түгээх чиг үүрэг бүхий  “Мэдээллийн хөтөч баг”-ийн орон нутгийн түвшинд ажиллуулах эрх зүйн зохицуулалт, үндэслэл:</a:t>
            </a:r>
          </a:p>
          <a:p>
            <a:pPr marL="0" indent="457200" algn="just">
              <a:buNone/>
            </a:pPr>
            <a:r>
              <a:rPr lang="mn-MN" dirty="0" smtClean="0">
                <a:solidFill>
                  <a:srgbClr val="7030A0"/>
                </a:solidFill>
                <a:latin typeface="Arial" panose="020B0604020202020204" pitchFamily="34" charset="0"/>
                <a:cs typeface="Arial" panose="020B0604020202020204" pitchFamily="34" charset="0"/>
              </a:rPr>
              <a:t>Иргэдийн санал санаачилгыг дэмжин багийн ИНХ-аас “Мэдээллийн хөтөч баг”-ийг байгуулж, ажиллуулах эрх зүйн зохицуулалтаас: </a:t>
            </a:r>
          </a:p>
          <a:p>
            <a:pPr marL="0" indent="457200" algn="just">
              <a:buFont typeface="Wingdings" panose="05000000000000000000" pitchFamily="2" charset="2"/>
              <a:buChar char="ü"/>
            </a:pPr>
            <a:r>
              <a:rPr lang="mn-MN" dirty="0">
                <a:solidFill>
                  <a:srgbClr val="7030A0"/>
                </a:solidFill>
                <a:latin typeface="Arial" panose="020B0604020202020204" pitchFamily="34" charset="0"/>
                <a:cs typeface="Arial" panose="020B0604020202020204" pitchFamily="34" charset="0"/>
              </a:rPr>
              <a:t>Монгол Улсын Засаг захиргаа, нутаг дэвсгэрийн нэгж, түүний удирдлагын тухай хуулийн 17 дугаар зүйлийн </a:t>
            </a:r>
            <a:r>
              <a:rPr lang="mn-MN" dirty="0" smtClean="0">
                <a:solidFill>
                  <a:srgbClr val="7030A0"/>
                </a:solidFill>
                <a:latin typeface="Arial" panose="020B0604020202020204" pitchFamily="34" charset="0"/>
                <a:cs typeface="Arial" panose="020B0604020202020204" pitchFamily="34" charset="0"/>
              </a:rPr>
              <a:t>17.1.7-д харьялах баг, хорооны иргэний үндсэн ба журамт үүргийн биелэлтийг хангуулах” 17.1.10-д хууль тогтоомжид заасан бусад бүрэн эрхийг хэрэгжүүлнэ гэж заасан. /Баг хорооны Хурлын бүрэн эрхээс/</a:t>
            </a:r>
          </a:p>
          <a:p>
            <a:pPr marL="0" indent="457200" algn="just">
              <a:buFont typeface="Wingdings" panose="05000000000000000000" pitchFamily="2" charset="2"/>
              <a:buChar char="ü"/>
            </a:pPr>
            <a:r>
              <a:rPr lang="mn-MN" dirty="0" smtClean="0">
                <a:solidFill>
                  <a:srgbClr val="7030A0"/>
                </a:solidFill>
                <a:latin typeface="Arial" panose="020B0604020202020204" pitchFamily="34" charset="0"/>
                <a:cs typeface="Arial" panose="020B0604020202020204" pitchFamily="34" charset="0"/>
              </a:rPr>
              <a:t>Төсвийн </a:t>
            </a:r>
            <a:r>
              <a:rPr lang="mn-MN" dirty="0">
                <a:solidFill>
                  <a:srgbClr val="7030A0"/>
                </a:solidFill>
                <a:latin typeface="Arial" panose="020B0604020202020204" pitchFamily="34" charset="0"/>
                <a:cs typeface="Arial" panose="020B0604020202020204" pitchFamily="34" charset="0"/>
              </a:rPr>
              <a:t>тухай хуулийн 63 дугаар </a:t>
            </a:r>
            <a:r>
              <a:rPr lang="mn-MN" dirty="0" smtClean="0">
                <a:solidFill>
                  <a:srgbClr val="7030A0"/>
                </a:solidFill>
                <a:latin typeface="Arial" panose="020B0604020202020204" pitchFamily="34" charset="0"/>
                <a:cs typeface="Arial" panose="020B0604020202020204" pitchFamily="34" charset="0"/>
              </a:rPr>
              <a:t>зүйлд “Орон нутгийн төсөвт иргэд, олон нийтийн оролцоог хангахаар заасан. /4 заалт бий/</a:t>
            </a:r>
          </a:p>
          <a:p>
            <a:pPr marL="0" indent="457200" algn="just">
              <a:buFont typeface="Wingdings" panose="05000000000000000000" pitchFamily="2" charset="2"/>
              <a:buChar char="ü"/>
            </a:pPr>
            <a:r>
              <a:rPr lang="mn-MN" dirty="0" smtClean="0">
                <a:solidFill>
                  <a:srgbClr val="7030A0"/>
                </a:solidFill>
                <a:latin typeface="Arial" panose="020B0604020202020204" pitchFamily="34" charset="0"/>
                <a:cs typeface="Arial" panose="020B0604020202020204" pitchFamily="34" charset="0"/>
              </a:rPr>
              <a:t> </a:t>
            </a:r>
            <a:r>
              <a:rPr lang="mn-MN" dirty="0">
                <a:solidFill>
                  <a:srgbClr val="7030A0"/>
                </a:solidFill>
                <a:latin typeface="Arial" panose="020B0604020202020204" pitchFamily="34" charset="0"/>
                <a:cs typeface="Arial" panose="020B0604020202020204" pitchFamily="34" charset="0"/>
              </a:rPr>
              <a:t>Шилэн дансны тухай хуулийн 8 дугаар зүйлийн 8.1 дэх </a:t>
            </a:r>
            <a:r>
              <a:rPr lang="mn-MN" dirty="0" smtClean="0">
                <a:solidFill>
                  <a:srgbClr val="7030A0"/>
                </a:solidFill>
                <a:latin typeface="Arial" panose="020B0604020202020204" pitchFamily="34" charset="0"/>
                <a:cs typeface="Arial" panose="020B0604020202020204" pitchFamily="34" charset="0"/>
              </a:rPr>
              <a:t>заалтад “Шилэн дансны 3.1-д заасан этгээдийн шилэн дансны үйл ажиллагаанд хөндлөнгийн хяналтыг бүх шатны иргэдийн Төлөөлөгчдийн Хурал, иргэдийн Нийтийн Хурал, төрийн аудитын байгууллага хэрэгжүүлнэ” гэж заасан байна. /3.2.2-д “Орон нутгийн хөгжлийн сан”-г хамааруулахаар заасан./</a:t>
            </a:r>
          </a:p>
          <a:p>
            <a:pPr marL="0" indent="457200" algn="just">
              <a:buFont typeface="Wingdings" panose="05000000000000000000" pitchFamily="2" charset="2"/>
              <a:buChar char="ü"/>
            </a:pPr>
            <a:endParaRPr lang="mn-MN" dirty="0">
              <a:solidFill>
                <a:srgbClr val="7030A0"/>
              </a:solidFill>
              <a:latin typeface="Arial" panose="020B0604020202020204" pitchFamily="34" charset="0"/>
              <a:cs typeface="Arial" panose="020B0604020202020204" pitchFamily="34" charset="0"/>
            </a:endParaRPr>
          </a:p>
          <a:p>
            <a:pPr marL="0" indent="457200" algn="just">
              <a:buFont typeface="Wingdings" panose="05000000000000000000" pitchFamily="2" charset="2"/>
              <a:buChar char="ü"/>
            </a:pPr>
            <a:endParaRPr lang="mn-MN" dirty="0" smtClean="0">
              <a:solidFill>
                <a:srgbClr val="7030A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2D1B260-E10E-47B8-A77C-B93D773E4570}" type="slidenum">
              <a:rPr lang="en-US" smtClean="0"/>
              <a:t>3</a:t>
            </a:fld>
            <a:endParaRPr lang="en-US"/>
          </a:p>
        </p:txBody>
      </p:sp>
    </p:spTree>
    <p:extLst>
      <p:ext uri="{BB962C8B-B14F-4D97-AF65-F5344CB8AC3E}">
        <p14:creationId xmlns:p14="http://schemas.microsoft.com/office/powerpoint/2010/main" val="2722344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667871"/>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1974" y="1532965"/>
            <a:ext cx="8596668" cy="5177117"/>
          </a:xfrm>
        </p:spPr>
        <p:txBody>
          <a:bodyPr>
            <a:normAutofit/>
          </a:bodyPr>
          <a:lstStyle/>
          <a:p>
            <a:pPr marL="0" indent="457200" algn="just">
              <a:buNone/>
            </a:pPr>
            <a:r>
              <a:rPr lang="mn-MN" dirty="0">
                <a:solidFill>
                  <a:srgbClr val="7030A0"/>
                </a:solidFill>
                <a:latin typeface="Arial" panose="020B0604020202020204" pitchFamily="34" charset="0"/>
                <a:cs typeface="Arial" panose="020B0604020202020204" pitchFamily="34" charset="0"/>
              </a:rPr>
              <a:t> 9 дүгээр зүйл, Мэдээллийн ил тод байдал ба мэдээлэл авах эрхийн тухай хуулийн 11 дүгээр </a:t>
            </a:r>
            <a:r>
              <a:rPr lang="mn-MN" dirty="0" smtClean="0">
                <a:solidFill>
                  <a:srgbClr val="7030A0"/>
                </a:solidFill>
                <a:latin typeface="Arial" panose="020B0604020202020204" pitchFamily="34" charset="0"/>
                <a:cs typeface="Arial" panose="020B0604020202020204" pitchFamily="34" charset="0"/>
              </a:rPr>
              <a:t>зүйлд иргэдийн мэдээлэл авах эрхийг дараах байдлаар хуульчилсан байгаа Үүнд: </a:t>
            </a:r>
          </a:p>
          <a:p>
            <a:pPr marL="0" indent="457200" fontAlgn="t">
              <a:buNone/>
            </a:pPr>
            <a:r>
              <a:rPr lang="mn-MN" dirty="0">
                <a:solidFill>
                  <a:srgbClr val="7030A0"/>
                </a:solidFill>
                <a:latin typeface="Arial" panose="020B0604020202020204" pitchFamily="34" charset="0"/>
                <a:cs typeface="Arial" panose="020B0604020202020204" pitchFamily="34" charset="0"/>
              </a:rPr>
              <a:t>1.1.Иргэн, хуулийн этгээд нь хүний эрх, эрх чөлөө, үндэсний аюулгүй байдал, байгууллагын хууль ёсны ашиг сонирхлыг хамгаалах зорилгоор хууль тогтоомжид нийтэд мэдээлэхийг хориглосноос бусад дараах мэдээллийг энэ хуулийн 3.1-д заасан байгууллагаас авах эрхтэй:</a:t>
            </a:r>
          </a:p>
          <a:p>
            <a:pPr marL="0" indent="457200" fontAlgn="t">
              <a:buNone/>
            </a:pPr>
            <a:r>
              <a:rPr lang="mn-MN" dirty="0">
                <a:solidFill>
                  <a:srgbClr val="7030A0"/>
                </a:solidFill>
                <a:latin typeface="Arial" panose="020B0604020202020204" pitchFamily="34" charset="0"/>
                <a:cs typeface="Arial" panose="020B0604020202020204" pitchFamily="34" charset="0"/>
              </a:rPr>
              <a:t>11.1.1.тухайн байгууллагын эзэмшилд байгаа бүх төрлийн мэдээ, баримт бичиг, гэрээ, контракттай холбоотой мэдээлэл;</a:t>
            </a:r>
          </a:p>
          <a:p>
            <a:pPr marL="0" indent="457200" fontAlgn="t">
              <a:buNone/>
            </a:pPr>
            <a:r>
              <a:rPr lang="mn-MN" dirty="0">
                <a:solidFill>
                  <a:srgbClr val="7030A0"/>
                </a:solidFill>
                <a:latin typeface="Arial" panose="020B0604020202020204" pitchFamily="34" charset="0"/>
                <a:cs typeface="Arial" panose="020B0604020202020204" pitchFamily="34" charset="0"/>
              </a:rPr>
              <a:t>11.1.2.тухайн байгууллагын эзэмшилд байгаа эд зүйлтэй холбоотой мэдээлэл;</a:t>
            </a:r>
          </a:p>
          <a:p>
            <a:pPr marL="0" indent="457200" fontAlgn="t">
              <a:buNone/>
            </a:pPr>
            <a:r>
              <a:rPr lang="mn-MN" dirty="0">
                <a:solidFill>
                  <a:srgbClr val="7030A0"/>
                </a:solidFill>
                <a:latin typeface="Arial" panose="020B0604020202020204" pitchFamily="34" charset="0"/>
                <a:cs typeface="Arial" panose="020B0604020202020204" pitchFamily="34" charset="0"/>
              </a:rPr>
              <a:t>11.1.3.тухайн байгууллагын үйл ажиллагаатай холбоотой бусад мэдээлэл.</a:t>
            </a:r>
          </a:p>
          <a:p>
            <a:pPr marL="0" indent="457200" fontAlgn="t">
              <a:buNone/>
            </a:pPr>
            <a:r>
              <a:rPr lang="mn-MN" dirty="0">
                <a:solidFill>
                  <a:srgbClr val="7030A0"/>
                </a:solidFill>
                <a:latin typeface="Arial" panose="020B0604020202020204" pitchFamily="34" charset="0"/>
                <a:cs typeface="Arial" panose="020B0604020202020204" pitchFamily="34" charset="0"/>
              </a:rPr>
              <a:t>11.2.Мэдээлэл авах тухай иргэн, хуулийн этгээдийн хүсэлтийг хүлээн авч байгаа энэ хуулийн 3.1-д заасан байгууллагын холбогдох албан тушаалтан иргэнд энэ хуульд зааснаас бусад шаардлага тавихыг хориглоно</a:t>
            </a:r>
            <a:r>
              <a:rPr lang="mn-MN" dirty="0" smtClean="0">
                <a:solidFill>
                  <a:srgbClr val="7030A0"/>
                </a:solidFill>
                <a:latin typeface="Arial" panose="020B0604020202020204" pitchFamily="34" charset="0"/>
                <a:cs typeface="Arial" panose="020B0604020202020204" pitchFamily="34" charset="0"/>
              </a:rPr>
              <a:t>.</a:t>
            </a:r>
            <a:endParaRPr lang="mn-MN" dirty="0">
              <a:solidFill>
                <a:srgbClr val="7030A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2D1B260-E10E-47B8-A77C-B93D773E4570}" type="slidenum">
              <a:rPr lang="en-US" smtClean="0"/>
              <a:t>4</a:t>
            </a:fld>
            <a:endParaRPr lang="en-US"/>
          </a:p>
        </p:txBody>
      </p:sp>
    </p:spTree>
    <p:extLst>
      <p:ext uri="{BB962C8B-B14F-4D97-AF65-F5344CB8AC3E}">
        <p14:creationId xmlns:p14="http://schemas.microsoft.com/office/powerpoint/2010/main" val="4131735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8" cy="667871"/>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277471"/>
            <a:ext cx="8596668" cy="5580529"/>
          </a:xfrm>
        </p:spPr>
        <p:txBody>
          <a:bodyPr>
            <a:normAutofit/>
          </a:bodyPr>
          <a:lstStyle/>
          <a:p>
            <a:pPr marL="0" indent="457200" fontAlgn="t">
              <a:buNone/>
            </a:pPr>
            <a:r>
              <a:rPr lang="mn-MN" dirty="0">
                <a:solidFill>
                  <a:srgbClr val="7030A0"/>
                </a:solidFill>
                <a:latin typeface="Arial" panose="020B0604020202020204" pitchFamily="34" charset="0"/>
                <a:cs typeface="Arial" panose="020B0604020202020204" pitchFamily="34" charset="0"/>
              </a:rPr>
              <a:t>11.3.Мэдээлэл авах тухай иргэн, хуулийн этгээдийн хүсэлт дараах шаардлагыг хангасан байна:</a:t>
            </a:r>
          </a:p>
          <a:p>
            <a:pPr marL="0" indent="457200" fontAlgn="t">
              <a:buNone/>
            </a:pPr>
            <a:r>
              <a:rPr lang="mn-MN" dirty="0">
                <a:solidFill>
                  <a:srgbClr val="7030A0"/>
                </a:solidFill>
                <a:latin typeface="Arial" panose="020B0604020202020204" pitchFamily="34" charset="0"/>
                <a:cs typeface="Arial" panose="020B0604020202020204" pitchFamily="34" charset="0"/>
              </a:rPr>
              <a:t>11.3.1.хүсэлт гаргагч нь иргэн бол эцэг /эх/-ийн нэр, өөрийн нэр, оршин суугаа газрын буюу цахим шуудангийн хаяг, утасны дугаар, иргэний үнэмлэх, эсхүл түүнтэй адилтгах бичиг баримтын дугаарыг бичиж, гарын үсгээ зурсан байх;</a:t>
            </a:r>
          </a:p>
          <a:p>
            <a:pPr marL="0" indent="457200" fontAlgn="t">
              <a:buNone/>
            </a:pPr>
            <a:r>
              <a:rPr lang="mn-MN" dirty="0">
                <a:solidFill>
                  <a:srgbClr val="7030A0"/>
                </a:solidFill>
                <a:latin typeface="Arial" panose="020B0604020202020204" pitchFamily="34" charset="0"/>
                <a:cs typeface="Arial" panose="020B0604020202020204" pitchFamily="34" charset="0"/>
              </a:rPr>
              <a:t>11.3.2.хүсэлт гаргагч нь хуулийн этгээд бол нэр, хаяг буюу цахим шуудангийн хаяг, улсын бүртгэлийн дугаараа бичиж, хуулийн этгээдийг төлөөлөх эрх бүхий этгээд гарын үсгээ зурсан байх.</a:t>
            </a:r>
          </a:p>
          <a:p>
            <a:pPr marL="0" indent="457200" fontAlgn="t">
              <a:buNone/>
            </a:pPr>
            <a:r>
              <a:rPr lang="mn-MN" dirty="0">
                <a:solidFill>
                  <a:srgbClr val="7030A0"/>
                </a:solidFill>
                <a:latin typeface="Arial" panose="020B0604020202020204" pitchFamily="34" charset="0"/>
                <a:cs typeface="Arial" panose="020B0604020202020204" pitchFamily="34" charset="0"/>
              </a:rPr>
              <a:t>11.4.Иргэн энэ хуулийн 11.3.1-д заасны дагуу хүндэтгэн үзэх шалтгаанаар гарын үсгээ зурж чадахгүй бол бусдаар төлөөлүүлэн зуруулж болох бөгөөд хүсэлтийг иргэд бичгээр хамтран гаргасан бол түүнд бүгд гарын үсэг зурах, эсхүл тэдгээрийн төлөөлөгч гарын үсэг зурж, төлөөлөх эрхээ нотлох баримт бичгийг </a:t>
            </a:r>
            <a:r>
              <a:rPr lang="mn-MN" dirty="0" smtClean="0">
                <a:solidFill>
                  <a:srgbClr val="7030A0"/>
                </a:solidFill>
                <a:latin typeface="Arial" panose="020B0604020202020204" pitchFamily="34" charset="0"/>
                <a:cs typeface="Arial" panose="020B0604020202020204" pitchFamily="34" charset="0"/>
              </a:rPr>
              <a:t>хавсаргана  </a:t>
            </a:r>
            <a:r>
              <a:rPr lang="mn-MN" dirty="0">
                <a:solidFill>
                  <a:srgbClr val="7030A0"/>
                </a:solidFill>
                <a:latin typeface="Arial" panose="020B0604020202020204" pitchFamily="34" charset="0"/>
                <a:cs typeface="Arial" panose="020B0604020202020204" pitchFamily="34" charset="0"/>
              </a:rPr>
              <a:t>г</a:t>
            </a:r>
            <a:r>
              <a:rPr lang="mn-MN" dirty="0" smtClean="0">
                <a:solidFill>
                  <a:srgbClr val="7030A0"/>
                </a:solidFill>
                <a:latin typeface="Arial" panose="020B0604020202020204" pitchFamily="34" charset="0"/>
                <a:cs typeface="Arial" panose="020B0604020202020204" pitchFamily="34" charset="0"/>
              </a:rPr>
              <a:t>эж  заасан.</a:t>
            </a:r>
            <a:endParaRPr lang="mn-MN" dirty="0">
              <a:solidFill>
                <a:srgbClr val="7030A0"/>
              </a:solidFill>
              <a:latin typeface="Arial" panose="020B0604020202020204" pitchFamily="34" charset="0"/>
              <a:cs typeface="Arial" panose="020B0604020202020204" pitchFamily="34" charset="0"/>
            </a:endParaRPr>
          </a:p>
          <a:p>
            <a:pPr marL="0" indent="403225" algn="just">
              <a:buFont typeface="Wingdings" panose="05000000000000000000" pitchFamily="2" charset="2"/>
              <a:buChar char="ü"/>
            </a:pPr>
            <a:r>
              <a:rPr lang="mn-MN" dirty="0" smtClean="0">
                <a:solidFill>
                  <a:srgbClr val="7030A0"/>
                </a:solidFill>
                <a:latin typeface="Arial" panose="020B0604020202020204" pitchFamily="34" charset="0"/>
                <a:cs typeface="Arial" panose="020B0604020202020204" pitchFamily="34" charset="0"/>
              </a:rPr>
              <a:t>Сангийн </a:t>
            </a:r>
            <a:r>
              <a:rPr lang="mn-MN" dirty="0">
                <a:solidFill>
                  <a:srgbClr val="7030A0"/>
                </a:solidFill>
                <a:latin typeface="Arial" panose="020B0604020202020204" pitchFamily="34" charset="0"/>
                <a:cs typeface="Arial" panose="020B0604020202020204" pitchFamily="34" charset="0"/>
              </a:rPr>
              <a:t>сайдын 2018 оны 09 дүгээр сарын 12-ны өдрийн “Журам батлах тухай” 228 дугаар тушаалын хавсралтын 5 дахь </a:t>
            </a:r>
            <a:r>
              <a:rPr lang="mn-MN" dirty="0" smtClean="0">
                <a:solidFill>
                  <a:srgbClr val="7030A0"/>
                </a:solidFill>
                <a:latin typeface="Arial" panose="020B0604020202020204" pitchFamily="34" charset="0"/>
                <a:cs typeface="Arial" panose="020B0604020202020204" pitchFamily="34" charset="0"/>
              </a:rPr>
              <a:t>хэсэгт “</a:t>
            </a:r>
            <a:r>
              <a:rPr lang="en-US" dirty="0" err="1">
                <a:solidFill>
                  <a:srgbClr val="7030A0"/>
                </a:solidFill>
                <a:latin typeface="Arial" panose="020B0604020202020204" pitchFamily="34" charset="0"/>
                <a:cs typeface="Arial" panose="020B0604020202020204" pitchFamily="34" charset="0"/>
              </a:rPr>
              <a:t>Баг</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хорооны</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түвшинд</a:t>
            </a:r>
            <a:r>
              <a:rPr lang="en-US" dirty="0">
                <a:solidFill>
                  <a:srgbClr val="7030A0"/>
                </a:solidFill>
                <a:latin typeface="Arial" panose="020B0604020202020204" pitchFamily="34" charset="0"/>
                <a:cs typeface="Arial" panose="020B0604020202020204" pitchFamily="34" charset="0"/>
              </a:rPr>
              <a:t> ОНХС-</a:t>
            </a:r>
            <a:r>
              <a:rPr lang="en-US" dirty="0" err="1">
                <a:solidFill>
                  <a:srgbClr val="7030A0"/>
                </a:solidFill>
                <a:latin typeface="Arial" panose="020B0604020202020204" pitchFamily="34" charset="0"/>
                <a:cs typeface="Arial" panose="020B0604020202020204" pitchFamily="34" charset="0"/>
              </a:rPr>
              <a:t>ийн</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төлөвлөлтөд</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олон</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нийтийн</a:t>
            </a:r>
            <a:r>
              <a:rPr lang="en-US" dirty="0">
                <a:solidFill>
                  <a:srgbClr val="7030A0"/>
                </a:solidFill>
                <a:latin typeface="Arial" panose="020B0604020202020204" pitchFamily="34" charset="0"/>
                <a:cs typeface="Arial" panose="020B0604020202020204" pitchFamily="34" charset="0"/>
              </a:rPr>
              <a:t> </a:t>
            </a:r>
            <a:r>
              <a:rPr lang="en-US" dirty="0" err="1">
                <a:solidFill>
                  <a:srgbClr val="7030A0"/>
                </a:solidFill>
                <a:latin typeface="Arial" panose="020B0604020202020204" pitchFamily="34" charset="0"/>
                <a:cs typeface="Arial" panose="020B0604020202020204" pitchFamily="34" charset="0"/>
              </a:rPr>
              <a:t>оролцоог</a:t>
            </a:r>
            <a:r>
              <a:rPr lang="en-US" dirty="0">
                <a:solidFill>
                  <a:srgbClr val="7030A0"/>
                </a:solidFill>
                <a:latin typeface="Arial" panose="020B0604020202020204" pitchFamily="34" charset="0"/>
                <a:cs typeface="Arial" panose="020B0604020202020204" pitchFamily="34" charset="0"/>
              </a:rPr>
              <a:t> </a:t>
            </a:r>
            <a:r>
              <a:rPr lang="en-US" dirty="0" err="1" smtClean="0">
                <a:solidFill>
                  <a:srgbClr val="7030A0"/>
                </a:solidFill>
                <a:latin typeface="Arial" panose="020B0604020202020204" pitchFamily="34" charset="0"/>
                <a:cs typeface="Arial" panose="020B0604020202020204" pitchFamily="34" charset="0"/>
              </a:rPr>
              <a:t>хангах</a:t>
            </a:r>
            <a:r>
              <a:rPr lang="mn-MN" dirty="0" smtClean="0">
                <a:solidFill>
                  <a:srgbClr val="7030A0"/>
                </a:solidFill>
                <a:latin typeface="Arial" panose="020B0604020202020204" pitchFamily="34" charset="0"/>
                <a:cs typeface="Arial" panose="020B0604020202020204" pitchFamily="34" charset="0"/>
              </a:rPr>
              <a:t>”  15 заалтыг оруулсан байна </a:t>
            </a:r>
            <a:endParaRPr lang="en-US" dirty="0">
              <a:solidFill>
                <a:srgbClr val="7030A0"/>
              </a:solidFill>
              <a:latin typeface="Arial" panose="020B0604020202020204" pitchFamily="34" charset="0"/>
              <a:cs typeface="Arial" panose="020B0604020202020204" pitchFamily="34" charset="0"/>
            </a:endParaRPr>
          </a:p>
          <a:p>
            <a:pPr marL="0" indent="0" algn="just">
              <a:buNone/>
            </a:pPr>
            <a:endParaRPr lang="en-US" dirty="0">
              <a:solidFill>
                <a:srgbClr val="7030A0"/>
              </a:solidFill>
              <a:latin typeface="Arial" panose="020B0604020202020204" pitchFamily="34" charset="0"/>
              <a:cs typeface="Arial" panose="020B0604020202020204" pitchFamily="34" charset="0"/>
            </a:endParaRPr>
          </a:p>
          <a:p>
            <a:pPr marL="0" indent="457200" algn="just" fontAlgn="t">
              <a:buNone/>
            </a:pPr>
            <a:endParaRPr lang="en-US" dirty="0">
              <a:solidFill>
                <a:srgbClr val="7030A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2D1B260-E10E-47B8-A77C-B93D773E4570}" type="slidenum">
              <a:rPr lang="en-US" smtClean="0"/>
              <a:t>5</a:t>
            </a:fld>
            <a:endParaRPr lang="en-US"/>
          </a:p>
        </p:txBody>
      </p:sp>
    </p:spTree>
    <p:extLst>
      <p:ext uri="{BB962C8B-B14F-4D97-AF65-F5344CB8AC3E}">
        <p14:creationId xmlns:p14="http://schemas.microsoft.com/office/powerpoint/2010/main" val="1425961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708212"/>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465729"/>
            <a:ext cx="8596668" cy="5204012"/>
          </a:xfrm>
        </p:spPr>
        <p:txBody>
          <a:bodyPr>
            <a:normAutofit lnSpcReduction="10000"/>
          </a:bodyPr>
          <a:lstStyle/>
          <a:p>
            <a:pPr marL="0" indent="457200" algn="just">
              <a:lnSpc>
                <a:spcPct val="110000"/>
              </a:lnSpc>
              <a:buNone/>
            </a:pPr>
            <a:r>
              <a:rPr lang="mn-MN" dirty="0" smtClean="0">
                <a:solidFill>
                  <a:srgbClr val="7030A0"/>
                </a:solidFill>
                <a:latin typeface="Arial" panose="020B0604020202020204" pitchFamily="34" charset="0"/>
                <a:cs typeface="Arial" panose="020B0604020202020204" pitchFamily="34" charset="0"/>
              </a:rPr>
              <a:t>Мэдээллийн хөтөч багийн баримтлан ажиллах үйл ажиллагааны журмын танилцуулга: </a:t>
            </a:r>
          </a:p>
          <a:p>
            <a:pPr marL="0" indent="457200" algn="just">
              <a:lnSpc>
                <a:spcPct val="110000"/>
              </a:lnSpc>
              <a:buNone/>
            </a:pPr>
            <a:r>
              <a:rPr lang="mn-MN" dirty="0">
                <a:solidFill>
                  <a:srgbClr val="7030A0"/>
                </a:solidFill>
                <a:latin typeface="Arial" panose="020B0604020202020204" pitchFamily="34" charset="0"/>
                <a:cs typeface="Arial" panose="020B0604020202020204" pitchFamily="34" charset="0"/>
              </a:rPr>
              <a:t>Төмөрбулаг сумын Иргэдийн Төлөөлөгчдийн Хурлаас хэрэгжүүлсэн “Хяналттай төсөв- хариуцлагатай засаглал- хөгжлийн гарц” төслийн хүрээнд зохион байгуулсан “ОНХС-ийн мэдээллийн ил тод байдлыг хангах нь</a:t>
            </a:r>
            <a:r>
              <a:rPr lang="mn-MN" dirty="0" smtClean="0">
                <a:solidFill>
                  <a:srgbClr val="7030A0"/>
                </a:solidFill>
                <a:latin typeface="Arial" panose="020B0604020202020204" pitchFamily="34" charset="0"/>
                <a:cs typeface="Arial" panose="020B0604020202020204" pitchFamily="34" charset="0"/>
              </a:rPr>
              <a:t>” үйл ажиллагааны хүрээнд баг тус бүрт ИНХ-аас багийн Засаг даргаар ахлуулсан тус бүр 5 хүний бүрэлдэхүүнтэй “Мэдээллийн хөтөч баг”-ийг байгуулж, баримтлан ажиллах журмыг нь боловсруулж батлуулсан. Энэхүү журам нь: </a:t>
            </a:r>
          </a:p>
          <a:p>
            <a:pPr algn="just">
              <a:lnSpc>
                <a:spcPct val="110000"/>
              </a:lnSpc>
              <a:buFont typeface="Wingdings" panose="05000000000000000000" pitchFamily="2" charset="2"/>
              <a:buChar char="v"/>
            </a:pPr>
            <a:r>
              <a:rPr lang="mn-MN" dirty="0" smtClean="0">
                <a:solidFill>
                  <a:srgbClr val="7030A0"/>
                </a:solidFill>
                <a:latin typeface="Arial" panose="020B0604020202020204" pitchFamily="34" charset="0"/>
                <a:cs typeface="Arial" panose="020B0604020202020204" pitchFamily="34" charset="0"/>
              </a:rPr>
              <a:t>Нийтлэг үндэслэл</a:t>
            </a:r>
          </a:p>
          <a:p>
            <a:pPr algn="just">
              <a:lnSpc>
                <a:spcPct val="110000"/>
              </a:lnSpc>
              <a:buFont typeface="Wingdings" panose="05000000000000000000" pitchFamily="2" charset="2"/>
              <a:buChar char="v"/>
            </a:pPr>
            <a:r>
              <a:rPr lang="mn-MN" dirty="0" smtClean="0">
                <a:solidFill>
                  <a:srgbClr val="7030A0"/>
                </a:solidFill>
                <a:latin typeface="Arial" panose="020B0604020202020204" pitchFamily="34" charset="0"/>
                <a:cs typeface="Arial" panose="020B0604020202020204" pitchFamily="34" charset="0"/>
              </a:rPr>
              <a:t>Зорилго</a:t>
            </a:r>
            <a:r>
              <a:rPr lang="mn-MN" dirty="0">
                <a:solidFill>
                  <a:srgbClr val="7030A0"/>
                </a:solidFill>
                <a:latin typeface="Arial" panose="020B0604020202020204" pitchFamily="34" charset="0"/>
                <a:cs typeface="Arial" panose="020B0604020202020204" pitchFamily="34" charset="0"/>
              </a:rPr>
              <a:t>, үйл ажиллаганы зарчим</a:t>
            </a:r>
            <a:endParaRPr lang="en-US" dirty="0">
              <a:solidFill>
                <a:srgbClr val="7030A0"/>
              </a:solidFill>
              <a:latin typeface="Arial" panose="020B0604020202020204" pitchFamily="34" charset="0"/>
              <a:cs typeface="Arial" panose="020B0604020202020204" pitchFamily="34" charset="0"/>
            </a:endParaRPr>
          </a:p>
          <a:p>
            <a:pPr algn="just">
              <a:lnSpc>
                <a:spcPct val="110000"/>
              </a:lnSpc>
              <a:buFont typeface="Wingdings" panose="05000000000000000000" pitchFamily="2" charset="2"/>
              <a:buChar char="v"/>
            </a:pPr>
            <a:r>
              <a:rPr lang="mn-MN" dirty="0" smtClean="0">
                <a:solidFill>
                  <a:srgbClr val="7030A0"/>
                </a:solidFill>
                <a:latin typeface="Arial" panose="020B0604020202020204" pitchFamily="34" charset="0"/>
                <a:cs typeface="Arial" panose="020B0604020202020204" pitchFamily="34" charset="0"/>
              </a:rPr>
              <a:t>ОНХС-ийн </a:t>
            </a:r>
            <a:r>
              <a:rPr lang="mn-MN" dirty="0">
                <a:solidFill>
                  <a:srgbClr val="7030A0"/>
                </a:solidFill>
                <a:latin typeface="Arial" panose="020B0604020202020204" pitchFamily="34" charset="0"/>
                <a:cs typeface="Arial" panose="020B0604020202020204" pitchFamily="34" charset="0"/>
              </a:rPr>
              <a:t>“Мэдээллийн хөтөч багийн гишүүдийн чиг </a:t>
            </a:r>
            <a:r>
              <a:rPr lang="mn-MN" dirty="0" smtClean="0">
                <a:solidFill>
                  <a:srgbClr val="7030A0"/>
                </a:solidFill>
                <a:latin typeface="Arial" panose="020B0604020202020204" pitchFamily="34" charset="0"/>
                <a:cs typeface="Arial" panose="020B0604020202020204" pitchFamily="34" charset="0"/>
              </a:rPr>
              <a:t>үүрэг </a:t>
            </a:r>
            <a:endParaRPr lang="en-US" dirty="0">
              <a:solidFill>
                <a:srgbClr val="7030A0"/>
              </a:solidFill>
              <a:latin typeface="Arial" panose="020B0604020202020204" pitchFamily="34" charset="0"/>
              <a:cs typeface="Arial" panose="020B0604020202020204" pitchFamily="34" charset="0"/>
            </a:endParaRPr>
          </a:p>
          <a:p>
            <a:pPr algn="just">
              <a:lnSpc>
                <a:spcPct val="110000"/>
              </a:lnSpc>
              <a:buFont typeface="Wingdings" panose="05000000000000000000" pitchFamily="2" charset="2"/>
              <a:buChar char="v"/>
            </a:pPr>
            <a:r>
              <a:rPr lang="mn-MN" dirty="0" smtClean="0">
                <a:solidFill>
                  <a:srgbClr val="7030A0"/>
                </a:solidFill>
                <a:latin typeface="Arial" panose="020B0604020202020204" pitchFamily="34" charset="0"/>
                <a:cs typeface="Arial" panose="020B0604020202020204" pitchFamily="34" charset="0"/>
              </a:rPr>
              <a:t>Багийн </a:t>
            </a:r>
            <a:r>
              <a:rPr lang="mn-MN" dirty="0">
                <a:solidFill>
                  <a:srgbClr val="7030A0"/>
                </a:solidFill>
                <a:latin typeface="Arial" panose="020B0604020202020204" pitchFamily="34" charset="0"/>
                <a:cs typeface="Arial" panose="020B0604020202020204" pitchFamily="34" charset="0"/>
              </a:rPr>
              <a:t>ОНХС-ийн “Мэдээллийн хөтөч баг”-ийн удирдлага зохион </a:t>
            </a:r>
            <a:r>
              <a:rPr lang="mn-MN" dirty="0" smtClean="0">
                <a:solidFill>
                  <a:srgbClr val="7030A0"/>
                </a:solidFill>
                <a:latin typeface="Arial" panose="020B0604020202020204" pitchFamily="34" charset="0"/>
                <a:cs typeface="Arial" panose="020B0604020202020204" pitchFamily="34" charset="0"/>
              </a:rPr>
              <a:t>байгуулалт</a:t>
            </a:r>
            <a:endParaRPr lang="en-US" dirty="0">
              <a:solidFill>
                <a:srgbClr val="7030A0"/>
              </a:solidFill>
              <a:latin typeface="Arial" panose="020B0604020202020204" pitchFamily="34" charset="0"/>
              <a:cs typeface="Arial" panose="020B0604020202020204" pitchFamily="34" charset="0"/>
            </a:endParaRPr>
          </a:p>
          <a:p>
            <a:pPr algn="just">
              <a:lnSpc>
                <a:spcPct val="110000"/>
              </a:lnSpc>
              <a:buFont typeface="Wingdings" panose="05000000000000000000" pitchFamily="2" charset="2"/>
              <a:buChar char="v"/>
            </a:pPr>
            <a:r>
              <a:rPr lang="mn-MN" dirty="0" smtClean="0">
                <a:solidFill>
                  <a:srgbClr val="7030A0"/>
                </a:solidFill>
                <a:latin typeface="Arial" panose="020B0604020202020204" pitchFamily="34" charset="0"/>
                <a:cs typeface="Arial" panose="020B0604020202020204" pitchFamily="34" charset="0"/>
              </a:rPr>
              <a:t>”Мэдээллийн </a:t>
            </a:r>
            <a:r>
              <a:rPr lang="mn-MN" dirty="0">
                <a:solidFill>
                  <a:srgbClr val="7030A0"/>
                </a:solidFill>
                <a:latin typeface="Arial" panose="020B0604020202020204" pitchFamily="34" charset="0"/>
                <a:cs typeface="Arial" panose="020B0604020202020204" pitchFamily="34" charset="0"/>
              </a:rPr>
              <a:t>хөтөч баг”-ийн үйл ажиллагааны дэмжлэг, </a:t>
            </a:r>
            <a:r>
              <a:rPr lang="mn-MN" dirty="0" smtClean="0">
                <a:solidFill>
                  <a:srgbClr val="7030A0"/>
                </a:solidFill>
                <a:latin typeface="Arial" panose="020B0604020202020204" pitchFamily="34" charset="0"/>
                <a:cs typeface="Arial" panose="020B0604020202020204" pitchFamily="34" charset="0"/>
              </a:rPr>
              <a:t>санхүүжилт</a:t>
            </a:r>
            <a:r>
              <a:rPr lang="en-US" dirty="0" smtClean="0">
                <a:solidFill>
                  <a:srgbClr val="7030A0"/>
                </a:solidFill>
                <a:latin typeface="Arial" panose="020B0604020202020204" pitchFamily="34" charset="0"/>
                <a:cs typeface="Arial" panose="020B0604020202020204" pitchFamily="34" charset="0"/>
              </a:rPr>
              <a:t> </a:t>
            </a:r>
            <a:r>
              <a:rPr lang="mn-MN" dirty="0" smtClean="0">
                <a:solidFill>
                  <a:srgbClr val="7030A0"/>
                </a:solidFill>
                <a:latin typeface="Arial" panose="020B0604020202020204" pitchFamily="34" charset="0"/>
                <a:cs typeface="Arial" panose="020B0604020202020204" pitchFamily="34" charset="0"/>
              </a:rPr>
              <a:t>гэсэн </a:t>
            </a:r>
            <a:r>
              <a:rPr lang="mn-MN" dirty="0" smtClean="0">
                <a:solidFill>
                  <a:srgbClr val="7030A0"/>
                </a:solidFill>
                <a:latin typeface="Arial" panose="020B0604020202020204" pitchFamily="34" charset="0"/>
                <a:cs typeface="Arial" panose="020B0604020202020204" pitchFamily="34" charset="0"/>
              </a:rPr>
              <a:t>5 хэсгээс бүрдсэн 21 заалт бүхий журам батлагдсан. </a:t>
            </a:r>
            <a:endParaRPr lang="en-US" dirty="0">
              <a:solidFill>
                <a:srgbClr val="7030A0"/>
              </a:solidFill>
              <a:latin typeface="Arial" panose="020B0604020202020204" pitchFamily="34" charset="0"/>
              <a:cs typeface="Arial" panose="020B0604020202020204" pitchFamily="34" charset="0"/>
            </a:endParaRPr>
          </a:p>
          <a:p>
            <a:pPr marL="0" indent="457200" algn="just">
              <a:buNone/>
            </a:pPr>
            <a:endParaRPr lang="mn-MN" dirty="0" smtClean="0">
              <a:solidFill>
                <a:srgbClr val="7030A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2D1B260-E10E-47B8-A77C-B93D773E4570}" type="slidenum">
              <a:rPr lang="en-US" smtClean="0"/>
              <a:t>6</a:t>
            </a:fld>
            <a:endParaRPr lang="en-US"/>
          </a:p>
        </p:txBody>
      </p:sp>
    </p:spTree>
    <p:extLst>
      <p:ext uri="{BB962C8B-B14F-4D97-AF65-F5344CB8AC3E}">
        <p14:creationId xmlns:p14="http://schemas.microsoft.com/office/powerpoint/2010/main" val="2460066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416859"/>
            <a:ext cx="8596668" cy="806823"/>
          </a:xfrm>
        </p:spPr>
        <p:txBody>
          <a:bodyPr>
            <a:normAutofit/>
          </a:bodyPr>
          <a:lstStyle/>
          <a:p>
            <a:pPr algn="ctr"/>
            <a:r>
              <a:rPr lang="mn-MN" sz="1800" dirty="0" smtClean="0">
                <a:solidFill>
                  <a:srgbClr val="7030A0"/>
                </a:solidFill>
                <a:latin typeface="Arial" panose="020B0604020202020204" pitchFamily="34" charset="0"/>
                <a:cs typeface="Arial" panose="020B0604020202020204" pitchFamily="34" charset="0"/>
              </a:rPr>
              <a:t>“</a:t>
            </a: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7541" y="1223681"/>
            <a:ext cx="9426387" cy="5540189"/>
          </a:xfrm>
        </p:spPr>
        <p:txBody>
          <a:bodyPr>
            <a:normAutofit fontScale="92500" lnSpcReduction="20000"/>
          </a:bodyPr>
          <a:lstStyle/>
          <a:p>
            <a:pPr marL="0" indent="403225"/>
            <a:r>
              <a:rPr lang="mn-MN" dirty="0"/>
              <a:t>“</a:t>
            </a:r>
            <a:r>
              <a:rPr lang="mn-MN" dirty="0">
                <a:solidFill>
                  <a:srgbClr val="7030A0"/>
                </a:solidFill>
                <a:latin typeface="Arial" panose="020B0604020202020204" pitchFamily="34" charset="0"/>
                <a:cs typeface="Arial" panose="020B0604020202020204" pitchFamily="34" charset="0"/>
              </a:rPr>
              <a:t>Мэдээллийн хөтөч баг”-ийн ажиллах </a:t>
            </a:r>
            <a:r>
              <a:rPr lang="mn-MN" dirty="0" smtClean="0">
                <a:solidFill>
                  <a:srgbClr val="7030A0"/>
                </a:solidFill>
                <a:latin typeface="Arial" panose="020B0604020202020204" pitchFamily="34" charset="0"/>
                <a:cs typeface="Arial" panose="020B0604020202020204" pitchFamily="34" charset="0"/>
              </a:rPr>
              <a:t>журмаас:</a:t>
            </a:r>
            <a:endParaRPr lang="en-US" dirty="0">
              <a:solidFill>
                <a:srgbClr val="7030A0"/>
              </a:solidFill>
              <a:latin typeface="Arial" panose="020B0604020202020204" pitchFamily="34" charset="0"/>
              <a:cs typeface="Arial" panose="020B0604020202020204" pitchFamily="34" charset="0"/>
            </a:endParaRPr>
          </a:p>
          <a:p>
            <a:pPr marL="0" indent="457200" algn="just">
              <a:buNone/>
            </a:pPr>
            <a:r>
              <a:rPr lang="mn-MN" dirty="0">
                <a:solidFill>
                  <a:srgbClr val="7030A0"/>
                </a:solidFill>
                <a:latin typeface="Arial" panose="020B0604020202020204" pitchFamily="34" charset="0"/>
                <a:cs typeface="Arial" panose="020B0604020202020204" pitchFamily="34" charset="0"/>
              </a:rPr>
              <a:t>2.1.Нийтлэг үндэслэл: </a:t>
            </a:r>
            <a:r>
              <a:rPr lang="mn-MN" dirty="0" smtClean="0">
                <a:solidFill>
                  <a:srgbClr val="7030A0"/>
                </a:solidFill>
                <a:latin typeface="Arial" panose="020B0604020202020204" pitchFamily="34" charset="0"/>
                <a:cs typeface="Arial" panose="020B0604020202020204" pitchFamily="34" charset="0"/>
              </a:rPr>
              <a:t>“Багийн </a:t>
            </a:r>
            <a:r>
              <a:rPr lang="mn-MN" dirty="0">
                <a:solidFill>
                  <a:srgbClr val="7030A0"/>
                </a:solidFill>
                <a:latin typeface="Arial" panose="020B0604020202020204" pitchFamily="34" charset="0"/>
                <a:cs typeface="Arial" panose="020B0604020202020204" pitchFamily="34" charset="0"/>
              </a:rPr>
              <a:t>иргэдэд Орон нутгийн хөгжлийн сангийн үйл ажиллаагааны талаархи мэдээллийг хүргэж, Мэдээллийн ил тод байдал ба мэдээлэл авах эрхийн тухай хууль түүнтэй нийцүүлэн гаргасан бусад хууль тогтоомжийн хэрэгжилтийг зохион байгуулж, мэдээллийг ил тод нээлттэй байдлыг хангуулахад энэхүү журмыг </a:t>
            </a:r>
            <a:r>
              <a:rPr lang="mn-MN" dirty="0" smtClean="0">
                <a:solidFill>
                  <a:srgbClr val="7030A0"/>
                </a:solidFill>
                <a:latin typeface="Arial" panose="020B0604020202020204" pitchFamily="34" charset="0"/>
                <a:cs typeface="Arial" panose="020B0604020202020204" pitchFamily="34" charset="0"/>
              </a:rPr>
              <a:t>мөрдөнө” гэж заасан байгаа. </a:t>
            </a:r>
            <a:r>
              <a:rPr lang="mn-MN" sz="1900" dirty="0" smtClean="0">
                <a:solidFill>
                  <a:srgbClr val="7030A0"/>
                </a:solidFill>
                <a:latin typeface="Arial" panose="020B0604020202020204" pitchFamily="34" charset="0"/>
                <a:cs typeface="Arial" panose="020B0604020202020204" pitchFamily="34" charset="0"/>
              </a:rPr>
              <a:t>2.2.Зорилго</a:t>
            </a:r>
            <a:r>
              <a:rPr lang="mn-MN" sz="1900" dirty="0">
                <a:solidFill>
                  <a:srgbClr val="7030A0"/>
                </a:solidFill>
                <a:latin typeface="Arial" panose="020B0604020202020204" pitchFamily="34" charset="0"/>
                <a:cs typeface="Arial" panose="020B0604020202020204" pitchFamily="34" charset="0"/>
              </a:rPr>
              <a:t>, үйл ажиллаганы </a:t>
            </a:r>
            <a:r>
              <a:rPr lang="mn-MN" sz="1900" dirty="0" smtClean="0">
                <a:solidFill>
                  <a:srgbClr val="7030A0"/>
                </a:solidFill>
                <a:latin typeface="Arial" panose="020B0604020202020204" pitchFamily="34" charset="0"/>
                <a:cs typeface="Arial" panose="020B0604020202020204" pitchFamily="34" charset="0"/>
              </a:rPr>
              <a:t>зарчим:</a:t>
            </a:r>
            <a:endParaRPr lang="mn-MN" sz="1900" dirty="0">
              <a:solidFill>
                <a:srgbClr val="7030A0"/>
              </a:solidFill>
              <a:latin typeface="Arial" panose="020B0604020202020204" pitchFamily="34" charset="0"/>
              <a:cs typeface="Arial" panose="020B0604020202020204" pitchFamily="34" charset="0"/>
            </a:endParaRPr>
          </a:p>
          <a:p>
            <a:pPr marL="0" indent="457200" algn="just">
              <a:buNone/>
            </a:pPr>
            <a:r>
              <a:rPr lang="mn-MN" sz="1900" dirty="0" smtClean="0">
                <a:solidFill>
                  <a:srgbClr val="7030A0"/>
                </a:solidFill>
                <a:latin typeface="Arial" panose="020B0604020202020204" pitchFamily="34" charset="0"/>
                <a:cs typeface="Arial" panose="020B0604020202020204" pitchFamily="34" charset="0"/>
              </a:rPr>
              <a:t>2.2.1:Зорилго </a:t>
            </a:r>
            <a:r>
              <a:rPr lang="mn-MN" sz="1900" dirty="0">
                <a:solidFill>
                  <a:srgbClr val="7030A0"/>
                </a:solidFill>
                <a:latin typeface="Arial" panose="020B0604020202020204" pitchFamily="34" charset="0"/>
                <a:cs typeface="Arial" panose="020B0604020202020204" pitchFamily="34" charset="0"/>
              </a:rPr>
              <a:t>нь: Орон нутгийн хөгжлийн сангийн ”Мэдээллийн хөтөч баг” нь Орон нутгийн хөгжлийн сангийн үйл ажиллагааны талаарх мэдээ, мэдээллийг иргэдэд хүргэх ажлыг зохион байгуулж, ОНХС-ийн хөрөнгө оруулалтын төлөвлөлт, зохион байгуулалт, зарцуулалт, гүйцэтгэлийн үе шат тус бүрийн хэрэгжилтийн мэдээллийг багийн хэмжээнд мэдээлж, “Хяналттай төсөв- харицлагатай засаглал- хөгжлийн гарц” шийдлийг хэрэгжүүлэн, төлөөллийн байгууллага, иргэдийн үүрэг, оролцоог нэмэгдүүлж, ОНХС-ийн мэдээллийн ил нээлттэй байдлыг хангуулахад чиглэгдэнэ ,    </a:t>
            </a:r>
            <a:endParaRPr lang="en-US" sz="1900" dirty="0">
              <a:solidFill>
                <a:srgbClr val="7030A0"/>
              </a:solidFill>
              <a:latin typeface="Arial" panose="020B0604020202020204" pitchFamily="34" charset="0"/>
              <a:cs typeface="Arial" panose="020B0604020202020204" pitchFamily="34" charset="0"/>
            </a:endParaRPr>
          </a:p>
          <a:p>
            <a:pPr marL="0" indent="403225" algn="just">
              <a:buNone/>
            </a:pPr>
            <a:r>
              <a:rPr lang="mn-MN" sz="1900" dirty="0">
                <a:solidFill>
                  <a:srgbClr val="7030A0"/>
                </a:solidFill>
                <a:latin typeface="Arial" panose="020B0604020202020204" pitchFamily="34" charset="0"/>
                <a:cs typeface="Arial" panose="020B0604020202020204" pitchFamily="34" charset="0"/>
              </a:rPr>
              <a:t>2.2.2. Орон нутгийн хөгжлийн сангийн “Мэдээллийн хөтөч баг”-ийн үйл ажиллагаа нь иргэн бүрт нээлтэй байж, иргэдийн нийтлэг эрх ашигт үйлчлэх.</a:t>
            </a:r>
            <a:endParaRPr lang="en-US" sz="1900" dirty="0">
              <a:solidFill>
                <a:srgbClr val="7030A0"/>
              </a:solidFill>
              <a:latin typeface="Arial" panose="020B0604020202020204" pitchFamily="34" charset="0"/>
              <a:cs typeface="Arial" panose="020B0604020202020204" pitchFamily="34" charset="0"/>
            </a:endParaRPr>
          </a:p>
          <a:p>
            <a:pPr marL="0" indent="403225" algn="just">
              <a:buNone/>
            </a:pPr>
            <a:r>
              <a:rPr lang="mn-MN" sz="1900" dirty="0">
                <a:solidFill>
                  <a:srgbClr val="7030A0"/>
                </a:solidFill>
                <a:latin typeface="Arial" panose="020B0604020202020204" pitchFamily="34" charset="0"/>
                <a:cs typeface="Arial" panose="020B0604020202020204" pitchFamily="34" charset="0"/>
              </a:rPr>
              <a:t>2.2.3. ОНХС-ийн Иргэдийн нийтлэг эрх ашгийг хамгаалах, тулгамдсан асуудлыг шийдвэрлэх, хууль тогтоомж сурталчлах таниулах үйл ажиллагаанд иргэн бүрийн оролцоог хангах.</a:t>
            </a:r>
            <a:endParaRPr lang="en-US" sz="1900" dirty="0">
              <a:solidFill>
                <a:srgbClr val="7030A0"/>
              </a:solidFill>
              <a:latin typeface="Arial" panose="020B0604020202020204" pitchFamily="34" charset="0"/>
              <a:cs typeface="Arial" panose="020B0604020202020204" pitchFamily="34" charset="0"/>
            </a:endParaRPr>
          </a:p>
          <a:p>
            <a:pPr marL="0" indent="403225" algn="just">
              <a:buNone/>
            </a:pPr>
            <a:r>
              <a:rPr lang="mn-MN" sz="1900" dirty="0">
                <a:solidFill>
                  <a:srgbClr val="7030A0"/>
                </a:solidFill>
                <a:latin typeface="Arial" panose="020B0604020202020204" pitchFamily="34" charset="0"/>
                <a:cs typeface="Arial" panose="020B0604020202020204" pitchFamily="34" charset="0"/>
              </a:rPr>
              <a:t>2.2.4.“Нутгийн өөрөө удирдах байгууллага”-аас орон нутгийн хөгжлийн сангийн үйл ажиллагаатай холбоотой мэдээллийг ил тод байдлыг хангахад багийн иргэдийн шууд оролцоог хангаж ажиллах зарчимд </a:t>
            </a:r>
            <a:r>
              <a:rPr lang="mn-MN" sz="1900" dirty="0" smtClean="0">
                <a:solidFill>
                  <a:srgbClr val="7030A0"/>
                </a:solidFill>
                <a:latin typeface="Arial" panose="020B0604020202020204" pitchFamily="34" charset="0"/>
                <a:cs typeface="Arial" panose="020B0604020202020204" pitchFamily="34" charset="0"/>
              </a:rPr>
              <a:t>тулгуурлана</a:t>
            </a:r>
            <a:r>
              <a:rPr lang="mn-MN" sz="1900" dirty="0">
                <a:solidFill>
                  <a:srgbClr val="7030A0"/>
                </a:solidFill>
                <a:latin typeface="Arial" panose="020B0604020202020204" pitchFamily="34" charset="0"/>
                <a:cs typeface="Arial" panose="020B0604020202020204" pitchFamily="34" charset="0"/>
              </a:rPr>
              <a:t> </a:t>
            </a:r>
            <a:r>
              <a:rPr lang="mn-MN" sz="1900" dirty="0" smtClean="0">
                <a:solidFill>
                  <a:srgbClr val="7030A0"/>
                </a:solidFill>
                <a:latin typeface="Arial" panose="020B0604020202020204" pitchFamily="34" charset="0"/>
                <a:cs typeface="Arial" panose="020B0604020202020204" pitchFamily="34" charset="0"/>
              </a:rPr>
              <a:t>гэсэн 4 зорилгыг тодорхойлсон.</a:t>
            </a:r>
            <a:endParaRPr lang="en-US" sz="1900" dirty="0">
              <a:solidFill>
                <a:srgbClr val="7030A0"/>
              </a:solidFill>
              <a:latin typeface="Arial" panose="020B0604020202020204" pitchFamily="34" charset="0"/>
              <a:cs typeface="Arial" panose="020B0604020202020204" pitchFamily="34" charset="0"/>
            </a:endParaRPr>
          </a:p>
          <a:p>
            <a:pPr marL="0" indent="457200" algn="just">
              <a:buNone/>
            </a:pPr>
            <a:endParaRPr lang="en-US" dirty="0">
              <a:solidFill>
                <a:srgbClr val="7030A0"/>
              </a:solidFill>
              <a:latin typeface="Arial" panose="020B0604020202020204" pitchFamily="34" charset="0"/>
              <a:cs typeface="Arial" panose="020B0604020202020204" pitchFamily="34" charset="0"/>
            </a:endParaRPr>
          </a:p>
          <a:p>
            <a:pPr marL="0" indent="457200">
              <a:buNone/>
            </a:pPr>
            <a:endParaRPr lang="en-US" dirty="0">
              <a:solidFill>
                <a:srgbClr val="7030A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2D1B260-E10E-47B8-A77C-B93D773E4570}" type="slidenum">
              <a:rPr lang="en-US" smtClean="0"/>
              <a:t>7</a:t>
            </a:fld>
            <a:endParaRPr lang="en-US"/>
          </a:p>
        </p:txBody>
      </p:sp>
    </p:spTree>
    <p:extLst>
      <p:ext uri="{BB962C8B-B14F-4D97-AF65-F5344CB8AC3E}">
        <p14:creationId xmlns:p14="http://schemas.microsoft.com/office/powerpoint/2010/main" val="3080525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681319"/>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290919"/>
            <a:ext cx="8596668" cy="5432610"/>
          </a:xfrm>
        </p:spPr>
        <p:txBody>
          <a:bodyPr>
            <a:normAutofit fontScale="85000" lnSpcReduction="20000"/>
          </a:bodyPr>
          <a:lstStyle/>
          <a:p>
            <a:pPr marL="0" indent="511175" algn="just"/>
            <a:r>
              <a:rPr lang="mn-MN" sz="2100" dirty="0">
                <a:solidFill>
                  <a:srgbClr val="7030A0"/>
                </a:solidFill>
                <a:latin typeface="Arial" panose="020B0604020202020204" pitchFamily="34" charset="0"/>
                <a:cs typeface="Arial" panose="020B0604020202020204" pitchFamily="34" charset="0"/>
              </a:rPr>
              <a:t>2.3. ОНХС-ийн “Мэдээллийн хөтөч багийн гишүүдийн чиг үүрэг: </a:t>
            </a:r>
            <a:endParaRPr lang="en-US" sz="2100" dirty="0">
              <a:solidFill>
                <a:srgbClr val="7030A0"/>
              </a:solidFill>
              <a:latin typeface="Arial" panose="020B0604020202020204" pitchFamily="34" charset="0"/>
              <a:cs typeface="Arial" panose="020B0604020202020204" pitchFamily="34" charset="0"/>
            </a:endParaRPr>
          </a:p>
          <a:p>
            <a:pPr marL="0" indent="511175" algn="just">
              <a:buNone/>
            </a:pPr>
            <a:r>
              <a:rPr lang="mn-MN" sz="2100" dirty="0">
                <a:solidFill>
                  <a:srgbClr val="7030A0"/>
                </a:solidFill>
                <a:latin typeface="Arial" panose="020B0604020202020204" pitchFamily="34" charset="0"/>
                <a:cs typeface="Arial" panose="020B0604020202020204" pitchFamily="34" charset="0"/>
              </a:rPr>
              <a:t>2.3.1.Багийн иргэдэд ОНХС-ийн тухай хууль, тогтоомж, хурлын шийдвэрийг сурталчлан таниулах.</a:t>
            </a:r>
            <a:endParaRPr lang="en-US" sz="2100" dirty="0">
              <a:solidFill>
                <a:srgbClr val="7030A0"/>
              </a:solidFill>
              <a:latin typeface="Arial" panose="020B0604020202020204" pitchFamily="34" charset="0"/>
              <a:cs typeface="Arial" panose="020B0604020202020204" pitchFamily="34" charset="0"/>
            </a:endParaRPr>
          </a:p>
          <a:p>
            <a:pPr marL="0" indent="511175" algn="just">
              <a:buNone/>
            </a:pPr>
            <a:r>
              <a:rPr lang="mn-MN" sz="2100" dirty="0">
                <a:solidFill>
                  <a:srgbClr val="7030A0"/>
                </a:solidFill>
                <a:latin typeface="Arial" panose="020B0604020202020204" pitchFamily="34" charset="0"/>
                <a:cs typeface="Arial" panose="020B0604020202020204" pitchFamily="34" charset="0"/>
              </a:rPr>
              <a:t>2.3.2.Иргэдийн санал хүсэлтийн дагуу Орон нутгийн хөгжлийн сангийн үйл ажиллагааны талаарх мэдээллийг орон нутгийн төрийн байгууллага, тэдгээрийн албан хаагчид, төсөл хөтөлбөр хэрэгжүүлэгч Аж ахуйн нэгж, байгууллагаас гаргуулж авч, нийтэд мэдээлэх.</a:t>
            </a:r>
            <a:endParaRPr lang="en-US" sz="2100" dirty="0">
              <a:solidFill>
                <a:srgbClr val="7030A0"/>
              </a:solidFill>
              <a:latin typeface="Arial" panose="020B0604020202020204" pitchFamily="34" charset="0"/>
              <a:cs typeface="Arial" panose="020B0604020202020204" pitchFamily="34" charset="0"/>
            </a:endParaRPr>
          </a:p>
          <a:p>
            <a:pPr marL="0" indent="511175" algn="just">
              <a:buNone/>
            </a:pPr>
            <a:r>
              <a:rPr lang="mn-MN" sz="2100" dirty="0">
                <a:solidFill>
                  <a:srgbClr val="7030A0"/>
                </a:solidFill>
                <a:latin typeface="Arial" panose="020B0604020202020204" pitchFamily="34" charset="0"/>
                <a:cs typeface="Arial" panose="020B0604020202020204" pitchFamily="34" charset="0"/>
              </a:rPr>
              <a:t>2.3.3.Багийн иргэдийг ОНХС-ийн талаарх мэдээллийг цахим болон бусад мэдээллийн </a:t>
            </a:r>
            <a:r>
              <a:rPr lang="mn-MN" sz="2100" dirty="0" smtClean="0">
                <a:solidFill>
                  <a:srgbClr val="7030A0"/>
                </a:solidFill>
                <a:latin typeface="Arial" panose="020B0604020202020204" pitchFamily="34" charset="0"/>
                <a:cs typeface="Arial" panose="020B0604020202020204" pitchFamily="34" charset="0"/>
              </a:rPr>
              <a:t>эх үүсвэрээс </a:t>
            </a:r>
            <a:r>
              <a:rPr lang="mn-MN" sz="2100" dirty="0">
                <a:solidFill>
                  <a:srgbClr val="7030A0"/>
                </a:solidFill>
                <a:latin typeface="Arial" panose="020B0604020202020204" pitchFamily="34" charset="0"/>
                <a:cs typeface="Arial" panose="020B0604020202020204" pitchFamily="34" charset="0"/>
              </a:rPr>
              <a:t>олж авах байдлыг арга зүйгээр хангаж ажиллах.</a:t>
            </a:r>
            <a:endParaRPr lang="en-US" sz="2100" dirty="0">
              <a:solidFill>
                <a:srgbClr val="7030A0"/>
              </a:solidFill>
              <a:latin typeface="Arial" panose="020B0604020202020204" pitchFamily="34" charset="0"/>
              <a:cs typeface="Arial" panose="020B0604020202020204" pitchFamily="34" charset="0"/>
            </a:endParaRPr>
          </a:p>
          <a:p>
            <a:pPr marL="0" indent="511175" algn="just">
              <a:buNone/>
            </a:pPr>
            <a:r>
              <a:rPr lang="mn-MN" sz="2100" dirty="0">
                <a:solidFill>
                  <a:srgbClr val="7030A0"/>
                </a:solidFill>
                <a:latin typeface="Arial" panose="020B0604020202020204" pitchFamily="34" charset="0"/>
                <a:cs typeface="Arial" panose="020B0604020202020204" pitchFamily="34" charset="0"/>
              </a:rPr>
              <a:t>2.3.4. Багийн иргэдийн санал хүсэлтийн дагуу холбогдох байгууллага албан тушаалтанд санал хүргүүлж, тэдгээртэй хамтран ОНХС-ийн үйл ажиллагаатай холбоотой сургалт мэдээллийн ажлыг дараах байдлаар зохион байгуулж хэрэгжүүлэх. Үүнд: Сургалт явуулах, хэлэлцүүлэг зохион байгуулах, санал асуулга, судалгаа явуулах, ярилцлага, уулзалт зохион байгуулах, цахим мэдээллийн сурталчилгааг ашиглах, хууль тогтоомж, бодлого, шийдвэр </a:t>
            </a:r>
            <a:r>
              <a:rPr lang="mn-MN" sz="2100" dirty="0" smtClean="0">
                <a:solidFill>
                  <a:srgbClr val="7030A0"/>
                </a:solidFill>
                <a:latin typeface="Arial" panose="020B0604020202020204" pitchFamily="34" charset="0"/>
                <a:cs typeface="Arial" panose="020B0604020202020204" pitchFamily="34" charset="0"/>
              </a:rPr>
              <a:t>сурталч</a:t>
            </a:r>
            <a:r>
              <a:rPr lang="mn-MN" sz="2100" dirty="0">
                <a:solidFill>
                  <a:srgbClr val="7030A0"/>
                </a:solidFill>
                <a:latin typeface="Arial" panose="020B0604020202020204" pitchFamily="34" charset="0"/>
                <a:cs typeface="Arial" panose="020B0604020202020204" pitchFamily="34" charset="0"/>
              </a:rPr>
              <a:t>и</a:t>
            </a:r>
            <a:r>
              <a:rPr lang="mn-MN" sz="2100" dirty="0" smtClean="0">
                <a:solidFill>
                  <a:srgbClr val="7030A0"/>
                </a:solidFill>
                <a:latin typeface="Arial" panose="020B0604020202020204" pitchFamily="34" charset="0"/>
                <a:cs typeface="Arial" panose="020B0604020202020204" pitchFamily="34" charset="0"/>
              </a:rPr>
              <a:t>лах</a:t>
            </a:r>
            <a:r>
              <a:rPr lang="mn-MN" sz="2100" dirty="0">
                <a:solidFill>
                  <a:srgbClr val="7030A0"/>
                </a:solidFill>
                <a:latin typeface="Arial" panose="020B0604020202020204" pitchFamily="34" charset="0"/>
                <a:cs typeface="Arial" panose="020B0604020202020204" pitchFamily="34" charset="0"/>
              </a:rPr>
              <a:t>, ном, товхимол, сэтгүүл, сонин хэвлэл, гарын авлага, мэдээллийн самбар болон дүрсжүүлсэн болон бусад сурталчилгаа, мэдээллийн арга хэлбэрээр мэдээллийг түгээх  </a:t>
            </a:r>
            <a:endParaRPr lang="en-US" sz="2100" dirty="0">
              <a:solidFill>
                <a:srgbClr val="7030A0"/>
              </a:solidFill>
              <a:latin typeface="Arial" panose="020B0604020202020204" pitchFamily="34" charset="0"/>
              <a:cs typeface="Arial" panose="020B0604020202020204" pitchFamily="34" charset="0"/>
            </a:endParaRPr>
          </a:p>
          <a:p>
            <a:pPr marL="0" indent="511175" algn="just">
              <a:buNone/>
            </a:pPr>
            <a:r>
              <a:rPr lang="mn-MN" sz="2100" dirty="0">
                <a:solidFill>
                  <a:srgbClr val="7030A0"/>
                </a:solidFill>
                <a:latin typeface="Arial" panose="020B0604020202020204" pitchFamily="34" charset="0"/>
                <a:cs typeface="Arial" panose="020B0604020202020204" pitchFamily="34" charset="0"/>
              </a:rPr>
              <a:t>2.3.</a:t>
            </a:r>
            <a:r>
              <a:rPr lang="en-US" sz="2100" dirty="0">
                <a:solidFill>
                  <a:srgbClr val="7030A0"/>
                </a:solidFill>
                <a:latin typeface="Arial" panose="020B0604020202020204" pitchFamily="34" charset="0"/>
                <a:cs typeface="Arial" panose="020B0604020202020204" pitchFamily="34" charset="0"/>
              </a:rPr>
              <a:t>5</a:t>
            </a:r>
            <a:r>
              <a:rPr lang="mn-MN" sz="2100" dirty="0" smtClean="0">
                <a:solidFill>
                  <a:srgbClr val="7030A0"/>
                </a:solidFill>
                <a:latin typeface="Arial" panose="020B0604020202020204" pitchFamily="34" charset="0"/>
                <a:cs typeface="Arial" panose="020B0604020202020204" pitchFamily="34" charset="0"/>
              </a:rPr>
              <a:t>.Багийн </a:t>
            </a:r>
            <a:r>
              <a:rPr lang="mn-MN" sz="2100" dirty="0">
                <a:solidFill>
                  <a:srgbClr val="7030A0"/>
                </a:solidFill>
                <a:latin typeface="Arial" panose="020B0604020202020204" pitchFamily="34" charset="0"/>
                <a:cs typeface="Arial" panose="020B0604020202020204" pitchFamily="34" charset="0"/>
              </a:rPr>
              <a:t>хэмжээнд Орон нутгийн хөгжлийн сангийн Иргэний хяналтын зөвлөл” тэй хамтран </a:t>
            </a:r>
            <a:r>
              <a:rPr lang="mn-MN" sz="2100" dirty="0" smtClean="0">
                <a:solidFill>
                  <a:srgbClr val="7030A0"/>
                </a:solidFill>
                <a:latin typeface="Arial" panose="020B0604020202020204" pitchFamily="34" charset="0"/>
                <a:cs typeface="Arial" panose="020B0604020202020204" pitchFamily="34" charset="0"/>
              </a:rPr>
              <a:t>ажиллана”  </a:t>
            </a:r>
            <a:r>
              <a:rPr lang="mn-MN" sz="2100" dirty="0">
                <a:solidFill>
                  <a:srgbClr val="7030A0"/>
                </a:solidFill>
                <a:latin typeface="Arial" panose="020B0604020202020204" pitchFamily="34" charset="0"/>
                <a:cs typeface="Arial" panose="020B0604020202020204" pitchFamily="34" charset="0"/>
              </a:rPr>
              <a:t>г</a:t>
            </a:r>
            <a:r>
              <a:rPr lang="mn-MN" sz="2100" dirty="0" smtClean="0">
                <a:solidFill>
                  <a:srgbClr val="7030A0"/>
                </a:solidFill>
                <a:latin typeface="Arial" panose="020B0604020202020204" pitchFamily="34" charset="0"/>
                <a:cs typeface="Arial" panose="020B0604020202020204" pitchFamily="34" charset="0"/>
              </a:rPr>
              <a:t>эсэн 5 заалтыг баталсан. </a:t>
            </a:r>
            <a:endParaRPr lang="en-US" sz="2100" dirty="0">
              <a:solidFill>
                <a:srgbClr val="7030A0"/>
              </a:solidFill>
              <a:latin typeface="Arial" panose="020B0604020202020204" pitchFamily="34" charset="0"/>
              <a:cs typeface="Arial" panose="020B0604020202020204" pitchFamily="34" charset="0"/>
            </a:endParaRPr>
          </a:p>
          <a:p>
            <a:pPr marL="0" indent="457200" algn="just">
              <a:buNone/>
            </a:pPr>
            <a:endParaRPr lang="mn-MN" dirty="0" smtClean="0">
              <a:solidFill>
                <a:srgbClr val="7030A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2D1B260-E10E-47B8-A77C-B93D773E4570}" type="slidenum">
              <a:rPr lang="en-US" smtClean="0"/>
              <a:t>8</a:t>
            </a:fld>
            <a:endParaRPr lang="en-US"/>
          </a:p>
        </p:txBody>
      </p:sp>
    </p:spTree>
    <p:extLst>
      <p:ext uri="{BB962C8B-B14F-4D97-AF65-F5344CB8AC3E}">
        <p14:creationId xmlns:p14="http://schemas.microsoft.com/office/powerpoint/2010/main" val="3570020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721659"/>
          </a:xfrm>
        </p:spPr>
        <p:txBody>
          <a:bodyPr>
            <a:normAutofit/>
          </a:bodyPr>
          <a:lstStyle/>
          <a:p>
            <a:pPr algn="ctr"/>
            <a:r>
              <a:rPr lang="mn-MN" sz="1800" dirty="0" smtClean="0">
                <a:solidFill>
                  <a:srgbClr val="00B0F0"/>
                </a:solidFill>
                <a:latin typeface="Arial" panose="020B0604020202020204" pitchFamily="34" charset="0"/>
                <a:cs typeface="Arial" panose="020B0604020202020204" pitchFamily="34" charset="0"/>
              </a:rPr>
              <a:t>“ОНХС-ийн мэдээллийн ил тод байдлыг хангах нь” сэдэвт  </a:t>
            </a:r>
            <a:br>
              <a:rPr lang="mn-MN" sz="1800" dirty="0" smtClean="0">
                <a:solidFill>
                  <a:srgbClr val="00B0F0"/>
                </a:solidFill>
                <a:latin typeface="Arial" panose="020B0604020202020204" pitchFamily="34" charset="0"/>
                <a:cs typeface="Arial" panose="020B0604020202020204" pitchFamily="34" charset="0"/>
              </a:rPr>
            </a:br>
            <a:r>
              <a:rPr lang="mn-MN" sz="1800" dirty="0" smtClean="0">
                <a:solidFill>
                  <a:srgbClr val="00B0F0"/>
                </a:solidFill>
                <a:latin typeface="Arial" panose="020B0604020202020204" pitchFamily="34" charset="0"/>
                <a:cs typeface="Arial" panose="020B0604020202020204" pitchFamily="34" charset="0"/>
              </a:rPr>
              <a:t>иргэдийг чадавхижуулах сургалт</a:t>
            </a:r>
            <a:endParaRPr lang="en-US" sz="1800"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909481"/>
            <a:ext cx="8596668" cy="4800599"/>
          </a:xfrm>
        </p:spPr>
        <p:txBody>
          <a:bodyPr>
            <a:normAutofit/>
          </a:bodyPr>
          <a:lstStyle/>
          <a:p>
            <a:pPr marL="0" indent="511175" algn="just"/>
            <a:r>
              <a:rPr lang="mn-MN" dirty="0">
                <a:solidFill>
                  <a:srgbClr val="7030A0"/>
                </a:solidFill>
                <a:latin typeface="Arial" panose="020B0604020202020204" pitchFamily="34" charset="0"/>
                <a:cs typeface="Arial" panose="020B0604020202020204" pitchFamily="34" charset="0"/>
              </a:rPr>
              <a:t>2.4. Багийн ОНХС-ийн “Мэдээллийн хөтөч баг”-ийн удирдлага зохион байгуулалт: </a:t>
            </a:r>
            <a:endParaRPr lang="en-US" dirty="0">
              <a:solidFill>
                <a:srgbClr val="7030A0"/>
              </a:solidFill>
              <a:latin typeface="Arial" panose="020B0604020202020204" pitchFamily="34" charset="0"/>
              <a:cs typeface="Arial" panose="020B0604020202020204" pitchFamily="34" charset="0"/>
            </a:endParaRPr>
          </a:p>
          <a:p>
            <a:pPr marL="0" indent="511175" algn="just">
              <a:buNone/>
            </a:pPr>
            <a:r>
              <a:rPr lang="mn-MN" dirty="0">
                <a:solidFill>
                  <a:srgbClr val="7030A0"/>
                </a:solidFill>
                <a:latin typeface="Arial" panose="020B0604020202020204" pitchFamily="34" charset="0"/>
                <a:cs typeface="Arial" panose="020B0604020202020204" pitchFamily="34" charset="0"/>
              </a:rPr>
              <a:t>2.4.1.Багийн орон тооны бус “Мэдээллийн хөтөч баг”-ийг Иргэд Нийтийн Хурлаас байгуулах бөгөөд тус хурлаас бүрэлдэхүүний тоог тогтоон баталсан байна. </a:t>
            </a:r>
            <a:endParaRPr lang="en-US" dirty="0">
              <a:solidFill>
                <a:srgbClr val="7030A0"/>
              </a:solidFill>
              <a:latin typeface="Arial" panose="020B0604020202020204" pitchFamily="34" charset="0"/>
              <a:cs typeface="Arial" panose="020B0604020202020204" pitchFamily="34" charset="0"/>
            </a:endParaRPr>
          </a:p>
          <a:p>
            <a:pPr marL="0" indent="511175" algn="just">
              <a:buNone/>
            </a:pPr>
            <a:r>
              <a:rPr lang="mn-MN" dirty="0">
                <a:solidFill>
                  <a:srgbClr val="7030A0"/>
                </a:solidFill>
                <a:latin typeface="Arial" panose="020B0604020202020204" pitchFamily="34" charset="0"/>
                <a:cs typeface="Arial" panose="020B0604020202020204" pitchFamily="34" charset="0"/>
              </a:rPr>
              <a:t>2.4.2.ОНХС-ийн “Мэдээллийн хөтөч” баг нь байнгын бус үйл ажиллагаатай ажиллах бөгөөд багийн бүтэц зохион байгуулалтын өөрчлөлт шинэчлэлт, үйл ажиллагаа явуулах бүрэн эрхийг иргэдийн гаргасан санал, санаачилгын дагуу багийн Иргэд Нийтийн Хурлын хуралдаанаар шийдвэрлэнэ. </a:t>
            </a:r>
            <a:endParaRPr lang="en-US" dirty="0">
              <a:solidFill>
                <a:srgbClr val="7030A0"/>
              </a:solidFill>
              <a:latin typeface="Arial" panose="020B0604020202020204" pitchFamily="34" charset="0"/>
              <a:cs typeface="Arial" panose="020B0604020202020204" pitchFamily="34" charset="0"/>
            </a:endParaRPr>
          </a:p>
          <a:p>
            <a:pPr marL="0" indent="511175" algn="just">
              <a:buNone/>
            </a:pPr>
            <a:r>
              <a:rPr lang="mn-MN" dirty="0">
                <a:solidFill>
                  <a:srgbClr val="7030A0"/>
                </a:solidFill>
                <a:latin typeface="Arial" panose="020B0604020202020204" pitchFamily="34" charset="0"/>
                <a:cs typeface="Arial" panose="020B0604020202020204" pitchFamily="34" charset="0"/>
              </a:rPr>
              <a:t>2.4.3.Багийн орон тооны бус “Мэдээллийн хөтөч баг” нь Багийн ахлагч, гишүүдээс бүрдэнэ. </a:t>
            </a:r>
            <a:endParaRPr lang="en-US" dirty="0">
              <a:solidFill>
                <a:srgbClr val="7030A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C2D1B260-E10E-47B8-A77C-B93D773E4570}" type="slidenum">
              <a:rPr lang="en-US" smtClean="0"/>
              <a:t>9</a:t>
            </a:fld>
            <a:endParaRPr lang="en-US"/>
          </a:p>
        </p:txBody>
      </p:sp>
    </p:spTree>
    <p:extLst>
      <p:ext uri="{BB962C8B-B14F-4D97-AF65-F5344CB8AC3E}">
        <p14:creationId xmlns:p14="http://schemas.microsoft.com/office/powerpoint/2010/main" val="4251196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231</TotalTime>
  <Words>2018</Words>
  <Application>Microsoft Office PowerPoint</Application>
  <PresentationFormat>Widescreen</PresentationFormat>
  <Paragraphs>108</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Trebuchet MS</vt:lpstr>
      <vt:lpstr>Wingdings</vt:lpstr>
      <vt:lpstr>Wingdings 3</vt:lpstr>
      <vt:lpstr>Facet</vt:lpstr>
      <vt:lpstr>Төмөрбулаг сумын Иргэдийн Төлөөлөгчдийн Хурлаас хэрэгжүүлсэн “Хяналттай төсөв- хариуцлагатай засаглал- хөгжлийн гарц” төслийн хүрээнд зохион байгуулсан “ОНХС-ийн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lpstr>“ОНХС-ийн мэдээллийн ил тод байдлыг хангах нь” сэдэвт   иргэдийг чадавхижуулах сургалт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Төмөрбулаг сумын Иргэдийн Төлөөлөгчдийн Хурлаас хэрэгжүүлсэн “Хяналттай төсөв- хариуцлагатай засаглал- хөгжлийн гарц” төслийн хүрээнд зохион байгуулсан “ОНХС-ийн мэдээллийн ил тод байдлыг хангах нь” сэдэвт   иргэдийг чадавхижуулах сургалт</dc:title>
  <dc:creator>User</dc:creator>
  <cp:lastModifiedBy>User</cp:lastModifiedBy>
  <cp:revision>16</cp:revision>
  <cp:lastPrinted>2019-11-14T03:25:34Z</cp:lastPrinted>
  <dcterms:created xsi:type="dcterms:W3CDTF">2019-11-13T12:24:02Z</dcterms:created>
  <dcterms:modified xsi:type="dcterms:W3CDTF">2019-11-23T01:50:18Z</dcterms:modified>
</cp:coreProperties>
</file>